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lvl1pPr>
      <a:defRPr>
        <a:latin typeface="Trebuchet MS"/>
        <a:ea typeface="Trebuchet MS"/>
        <a:cs typeface="Trebuchet MS"/>
        <a:sym typeface="Trebuchet MS"/>
      </a:defRPr>
    </a:lvl1pPr>
    <a:lvl2pPr indent="457200">
      <a:defRPr>
        <a:latin typeface="Trebuchet MS"/>
        <a:ea typeface="Trebuchet MS"/>
        <a:cs typeface="Trebuchet MS"/>
        <a:sym typeface="Trebuchet MS"/>
      </a:defRPr>
    </a:lvl2pPr>
    <a:lvl3pPr indent="914400">
      <a:defRPr>
        <a:latin typeface="Trebuchet MS"/>
        <a:ea typeface="Trebuchet MS"/>
        <a:cs typeface="Trebuchet MS"/>
        <a:sym typeface="Trebuchet MS"/>
      </a:defRPr>
    </a:lvl3pPr>
    <a:lvl4pPr indent="1371600">
      <a:defRPr>
        <a:latin typeface="Trebuchet MS"/>
        <a:ea typeface="Trebuchet MS"/>
        <a:cs typeface="Trebuchet MS"/>
        <a:sym typeface="Trebuchet MS"/>
      </a:defRPr>
    </a:lvl4pPr>
    <a:lvl5pPr indent="1828800">
      <a:defRPr>
        <a:latin typeface="Trebuchet MS"/>
        <a:ea typeface="Trebuchet MS"/>
        <a:cs typeface="Trebuchet MS"/>
        <a:sym typeface="Trebuchet MS"/>
      </a:defRPr>
    </a:lvl5pPr>
    <a:lvl6pPr indent="2286000">
      <a:defRPr>
        <a:latin typeface="Trebuchet MS"/>
        <a:ea typeface="Trebuchet MS"/>
        <a:cs typeface="Trebuchet MS"/>
        <a:sym typeface="Trebuchet MS"/>
      </a:defRPr>
    </a:lvl6pPr>
    <a:lvl7pPr indent="2743200">
      <a:defRPr>
        <a:latin typeface="Trebuchet MS"/>
        <a:ea typeface="Trebuchet MS"/>
        <a:cs typeface="Trebuchet MS"/>
        <a:sym typeface="Trebuchet MS"/>
      </a:defRPr>
    </a:lvl7pPr>
    <a:lvl8pPr indent="3200400">
      <a:defRPr>
        <a:latin typeface="Trebuchet MS"/>
        <a:ea typeface="Trebuchet MS"/>
        <a:cs typeface="Trebuchet MS"/>
        <a:sym typeface="Trebuchet MS"/>
      </a:defRPr>
    </a:lvl8pPr>
    <a:lvl9pPr indent="3657600">
      <a:defRPr>
        <a:latin typeface="Trebuchet MS"/>
        <a:ea typeface="Trebuchet MS"/>
        <a:cs typeface="Trebuchet M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2EB"/>
          </a:solidFill>
        </a:fill>
      </a:tcStyle>
    </a:wholeTbl>
    <a:band2H>
      <a:tcTxStyle b="def" i="def"/>
      <a:tcStyle>
        <a:tcBdr/>
        <a:fill>
          <a:solidFill>
            <a:srgbClr val="E8EAF5"/>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E67C8"/>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E67C8"/>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E67C8"/>
          </a:solidFill>
        </a:fill>
      </a:tcStyle>
    </a:firstRow>
  </a:tblStyle>
  <a:tblStyle styleId="{C7B018BB-80A7-4F77-B60F-C8B233D01FF8}"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F7CF"/>
          </a:solidFill>
        </a:fill>
      </a:tcStyle>
    </a:wholeTbl>
    <a:band2H>
      <a:tcTxStyle b="def" i="def"/>
      <a:tcStyle>
        <a:tcBdr/>
        <a:fill>
          <a:solidFill>
            <a:srgbClr val="F0FBE9"/>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EA52"/>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EA52"/>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EA52"/>
          </a:solidFill>
        </a:fill>
      </a:tcStyle>
    </a:firstRow>
  </a:tblStyle>
  <a:tblStyle styleId="{EEE7283C-3CF3-47DC-8721-378D4A62B228}"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ACDCB"/>
          </a:solidFill>
        </a:fill>
      </a:tcStyle>
    </a:wholeTbl>
    <a:band2H>
      <a:tcTxStyle b="def" i="def"/>
      <a:tcStyle>
        <a:tcBdr/>
        <a:fill>
          <a:solidFill>
            <a:srgbClr val="FCE8E7"/>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14124"/>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14124"/>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14124"/>
          </a:solidFill>
        </a:fill>
      </a:tcStyle>
    </a:firstRow>
  </a:tblStyle>
  <a:tblStyle styleId="{CF821DB8-F4EB-4A41-A1BA-3FCAFE7338EE}"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E67C8"/>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E67C8"/>
          </a:solidFill>
        </a:fill>
      </a:tcStyle>
    </a:firstRow>
  </a:tblStyle>
  <a:tblStyle styleId="{33BA23B1-9221-436E-865A-0063620EA4FD}"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ph type="sldImg"/>
          </p:nvPr>
        </p:nvSpPr>
        <p:spPr>
          <a:xfrm>
            <a:off x="1143000" y="685800"/>
            <a:ext cx="4572000" cy="3429000"/>
          </a:xfrm>
          <a:prstGeom prst="rect">
            <a:avLst/>
          </a:prstGeom>
        </p:spPr>
        <p:txBody>
          <a:bodyPr/>
          <a:lstStyle/>
          <a:p>
            <a:pPr lvl="0"/>
          </a:p>
        </p:txBody>
      </p:sp>
      <p:sp>
        <p:nvSpPr>
          <p:cNvPr id="63" name="Shape 6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lvl="0"/>
          </a:p>
        </p:txBody>
      </p:sp>
      <p:sp>
        <p:nvSpPr>
          <p:cNvPr id="68" name="Shape 6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https://owl.english.purdue.edu/owl/resource/577/01/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lvl="0"/>
          </a:p>
        </p:txBody>
      </p:sp>
      <p:sp>
        <p:nvSpPr>
          <p:cNvPr id="73" name="Shape 73"/>
          <p:cNvSpPr/>
          <p:nvPr>
            <p:ph type="body" sz="quarter" idx="1"/>
          </p:nvPr>
        </p:nvSpPr>
        <p:spPr>
          <a:prstGeom prst="rect">
            <a:avLst/>
          </a:prstGeom>
        </p:spPr>
        <p:txBody>
          <a:bodyPr/>
          <a:lstStyle/>
          <a:p>
            <a:pPr lvl="0" defTabSz="914400">
              <a:lnSpc>
                <a:spcPct val="100000"/>
              </a:lnSpc>
              <a:defRPr sz="1800"/>
            </a:pPr>
            <a:r>
              <a:rPr b="1" sz="1200">
                <a:solidFill>
                  <a:srgbClr val="603C14"/>
                </a:solidFill>
                <a:latin typeface="Georgia"/>
                <a:ea typeface="Georgia"/>
                <a:cs typeface="Georgia"/>
                <a:sym typeface="Georgia"/>
              </a:rPr>
              <a:t>How to Use Quotation Marks</a:t>
            </a:r>
            <a:endParaRPr sz="1200">
              <a:latin typeface="Calibri"/>
              <a:ea typeface="Calibri"/>
              <a:cs typeface="Calibri"/>
              <a:sym typeface="Calibri"/>
            </a:endParaRPr>
          </a:p>
          <a:p>
            <a:pPr lvl="0" defTabSz="914400">
              <a:lnSpc>
                <a:spcPct val="100000"/>
              </a:lnSpc>
              <a:defRPr sz="1800"/>
            </a:pPr>
            <a:endParaRPr b="1" sz="1200">
              <a:solidFill>
                <a:srgbClr val="603C14"/>
              </a:solidFill>
              <a:latin typeface="Calibri"/>
              <a:ea typeface="Calibri"/>
              <a:cs typeface="Calibri"/>
              <a:sym typeface="Calibri"/>
            </a:endParaRPr>
          </a:p>
          <a:p>
            <a:pPr lvl="0" defTabSz="914400">
              <a:lnSpc>
                <a:spcPct val="100000"/>
              </a:lnSpc>
              <a:defRPr sz="1800"/>
            </a:pPr>
            <a:r>
              <a:rPr b="1" sz="1200">
                <a:solidFill>
                  <a:srgbClr val="603C14"/>
                </a:solidFill>
                <a:latin typeface="Verdana"/>
                <a:ea typeface="Verdana"/>
                <a:cs typeface="Verdana"/>
                <a:sym typeface="Verdana"/>
              </a:rPr>
              <a:t>Summary:</a:t>
            </a:r>
            <a:endParaRPr sz="1200">
              <a:solidFill>
                <a:srgbClr val="603C14"/>
              </a:solidFill>
              <a:latin typeface="Calibri"/>
              <a:ea typeface="Calibri"/>
              <a:cs typeface="Calibri"/>
              <a:sym typeface="Calibri"/>
            </a:endParaRPr>
          </a:p>
          <a:p>
            <a:pPr lvl="0" defTabSz="914400">
              <a:lnSpc>
                <a:spcPct val="100000"/>
              </a:lnSpc>
              <a:defRPr sz="1800"/>
            </a:pPr>
            <a:r>
              <a:rPr sz="1200">
                <a:solidFill>
                  <a:srgbClr val="603C14"/>
                </a:solidFill>
                <a:latin typeface="Verdana"/>
                <a:ea typeface="Verdana"/>
                <a:cs typeface="Verdana"/>
                <a:sym typeface="Verdana"/>
              </a:rPr>
              <a:t>A rundown of the general rules of when and where to use quotation marks.</a:t>
            </a:r>
            <a:endParaRPr sz="1200">
              <a:latin typeface="Calibri"/>
              <a:ea typeface="Calibri"/>
              <a:cs typeface="Calibri"/>
              <a:sym typeface="Calibri"/>
            </a:endParaRPr>
          </a:p>
          <a:p>
            <a:pPr lvl="0" defTabSz="914400">
              <a:lnSpc>
                <a:spcPct val="100000"/>
              </a:lnSpc>
              <a:defRPr sz="1800"/>
            </a:pPr>
            <a:endParaRPr sz="1200">
              <a:solidFill>
                <a:srgbClr val="603C14"/>
              </a:solidFill>
              <a:latin typeface="Calibri"/>
              <a:ea typeface="Calibri"/>
              <a:cs typeface="Calibri"/>
              <a:sym typeface="Calibri"/>
            </a:endParaRPr>
          </a:p>
          <a:p>
            <a:pPr lvl="0" defTabSz="914400">
              <a:lnSpc>
                <a:spcPct val="100000"/>
              </a:lnSpc>
              <a:defRPr sz="1800"/>
            </a:pPr>
            <a:r>
              <a:rPr b="1" sz="1200">
                <a:solidFill>
                  <a:srgbClr val="603C14"/>
                </a:solidFill>
                <a:latin typeface="Verdana"/>
                <a:ea typeface="Verdana"/>
                <a:cs typeface="Verdana"/>
                <a:sym typeface="Verdana"/>
              </a:rPr>
              <a:t>Contributors:</a:t>
            </a:r>
            <a:r>
              <a:rPr sz="1200">
                <a:solidFill>
                  <a:srgbClr val="603C14"/>
                </a:solidFill>
                <a:latin typeface="Verdana"/>
                <a:ea typeface="Verdana"/>
                <a:cs typeface="Verdana"/>
                <a:sym typeface="Verdana"/>
              </a:rPr>
              <a:t>Sean M. Conrey, Mark Pepper, Allen Brizee</a:t>
            </a:r>
            <a:br>
              <a:rPr sz="1200">
                <a:solidFill>
                  <a:srgbClr val="603C14"/>
                </a:solidFill>
                <a:latin typeface="Verdana"/>
                <a:ea typeface="Verdana"/>
                <a:cs typeface="Verdana"/>
                <a:sym typeface="Verdana"/>
              </a:rPr>
            </a:br>
            <a:r>
              <a:rPr b="1" sz="1200">
                <a:solidFill>
                  <a:srgbClr val="603C14"/>
                </a:solidFill>
                <a:latin typeface="Verdana"/>
                <a:ea typeface="Verdana"/>
                <a:cs typeface="Verdana"/>
                <a:sym typeface="Verdana"/>
              </a:rPr>
              <a:t>Last Edited:</a:t>
            </a:r>
            <a:r>
              <a:rPr sz="1200">
                <a:solidFill>
                  <a:srgbClr val="603C14"/>
                </a:solidFill>
                <a:latin typeface="Verdana"/>
                <a:ea typeface="Verdana"/>
                <a:cs typeface="Verdana"/>
                <a:sym typeface="Verdana"/>
              </a:rPr>
              <a:t> 2013-04-18 08:14:53</a:t>
            </a:r>
            <a:endParaRPr sz="1200">
              <a:latin typeface="Calibri"/>
              <a:ea typeface="Calibri"/>
              <a:cs typeface="Calibri"/>
              <a:sym typeface="Calibri"/>
            </a:endParaRPr>
          </a:p>
          <a:p>
            <a:pPr lvl="0" defTabSz="914400">
              <a:lnSpc>
                <a:spcPct val="100000"/>
              </a:lnSpc>
              <a:defRPr sz="1800"/>
            </a:pPr>
            <a:endParaRPr sz="1200">
              <a:solidFill>
                <a:srgbClr val="603C14"/>
              </a:solidFill>
              <a:latin typeface="Calibri"/>
              <a:ea typeface="Calibri"/>
              <a:cs typeface="Calibri"/>
              <a:sym typeface="Calibri"/>
            </a:endParaRPr>
          </a:p>
          <a:p>
            <a:pPr lvl="0" defTabSz="914400">
              <a:lnSpc>
                <a:spcPct val="100000"/>
              </a:lnSpc>
              <a:defRPr sz="1800"/>
            </a:pPr>
            <a:r>
              <a:rPr b="1" sz="1200">
                <a:solidFill>
                  <a:srgbClr val="603C14"/>
                </a:solidFill>
                <a:latin typeface="Georgia"/>
                <a:ea typeface="Georgia"/>
                <a:cs typeface="Georgia"/>
                <a:sym typeface="Georgia"/>
              </a:rPr>
              <a:t>Using Quotation Marks</a:t>
            </a:r>
            <a:endParaRPr sz="1200">
              <a:latin typeface="Calibri"/>
              <a:ea typeface="Calibri"/>
              <a:cs typeface="Calibri"/>
              <a:sym typeface="Calibri"/>
            </a:endParaRPr>
          </a:p>
          <a:p>
            <a:pPr lvl="0" defTabSz="914400">
              <a:lnSpc>
                <a:spcPct val="100000"/>
              </a:lnSpc>
              <a:defRPr sz="1800"/>
            </a:pPr>
            <a:endParaRPr b="1" sz="1200">
              <a:solidFill>
                <a:srgbClr val="603C14"/>
              </a:solidFill>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The primary function of quotation marks is to set off and represent exact language (either spoken or written) that has come from somebody else. The quotation mark is also used to designate speech acts in fiction and sometimes poetry. Since you will most often use them when working with outside sources, successful use of quotation marks is a practical defense against accidental plagiarism and an excellent practice in academic honesty. The following rules of quotation mark use are the standard in the United States, although it may be of interest that usage rules for this punctuation do vary in other countries.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The following covers the basic use of quotation marks. For details and exceptions consult the separate sections of this guide.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solidFill>
                  <a:srgbClr val="603C14"/>
                </a:solidFill>
                <a:latin typeface="Georgia"/>
                <a:ea typeface="Georgia"/>
                <a:cs typeface="Georgia"/>
                <a:sym typeface="Georgia"/>
              </a:rPr>
              <a:t>Direct Quotations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Direct quotations involve incorporating another person's exact words into your own writing.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1. Quotation marks always come in pairs. Do not open a quotation and fail to close it at the end of the quoted material.</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2. Capitalize the first letter of a direct quote when the quoted material is a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who was working in his field that morning, said, "The alien spaceship appeared right before my own two eyes."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3. Do not use a capital letter when the quoted material is a fragment or only a piece of the original material's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Although Mr. Johnson has seen odd happenings on the farm, he stated that the spaceship "certainly takes the cake" when it comes to unexplainable activity.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4. If a direct quotation is interrupted mid-sentence, do not capitalize the second part of the quotation.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"I didn't see an actual alien being," Mr. Johnson said, "but I sure wish I had."</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5. In all the examples above, note how the period or comma punctuation always comes before the final quotation mark. It is important to realize also that when you are using MLA or some other form of documentation, this punctuation rule may change.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quoting text with a spelling or grammar error, you should transcribe the error exactly in your own text. However, also insert the term sic in italics directly after the mistake, and enclose it in brackets. Sic is from the Latin, and translates to "thus," "so," or "just as that." The word tells the reader that your quote is an exact reproduction of what you found, and the error is not your own.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says of the experience, "It's made me reconsider the existence of extraterestials [</a:t>
            </a:r>
            <a:r>
              <a:rPr i="1" sz="1200">
                <a:latin typeface="Courier New"/>
                <a:ea typeface="Courier New"/>
                <a:cs typeface="Courier New"/>
                <a:sym typeface="Courier New"/>
              </a:rPr>
              <a:t>sic</a:t>
            </a:r>
            <a:r>
              <a:rPr sz="1200">
                <a:latin typeface="Courier New"/>
                <a:ea typeface="Courier New"/>
                <a:cs typeface="Courier New"/>
                <a:sym typeface="Courier New"/>
              </a:rPr>
              <a: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6. Quotations are most effective if you use them sparingly and keep them relatively short. Too many quotations in a research paper will get you accused of not producing original thought or material (they may also bore a reader who wants to know primarily what YOU have to say on the subject).</a:t>
            </a:r>
            <a:endParaRPr sz="1200">
              <a:latin typeface="Calibri"/>
              <a:ea typeface="Calibri"/>
              <a:cs typeface="Calibri"/>
              <a:sym typeface="Calibri"/>
            </a:endParaRPr>
          </a:p>
          <a:p>
            <a:pPr lvl="0" defTabSz="914400">
              <a:lnSpc>
                <a:spcPct val="100000"/>
              </a:lnSpc>
              <a:defRPr sz="1800"/>
            </a:pPr>
            <a:r>
              <a:rPr b="1" sz="1200">
                <a:solidFill>
                  <a:srgbClr val="603C14"/>
                </a:solidFill>
                <a:latin typeface="Georgia"/>
                <a:ea typeface="Georgia"/>
                <a:cs typeface="Georgia"/>
                <a:sym typeface="Georgia"/>
              </a:rPr>
              <a:t>Indirect Quotations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The above should never stand in for:</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lvl="0"/>
          </a:p>
        </p:txBody>
      </p:sp>
      <p:sp>
        <p:nvSpPr>
          <p:cNvPr id="79" name="Shape 79"/>
          <p:cNvSpPr/>
          <p:nvPr>
            <p:ph type="body" sz="quarter" idx="1"/>
          </p:nvPr>
        </p:nvSpPr>
        <p:spPr>
          <a:prstGeom prst="rect">
            <a:avLst/>
          </a:prstGeom>
        </p:spPr>
        <p:txBody>
          <a:bodyPr/>
          <a:lstStyle/>
          <a:p>
            <a:pPr lvl="0" defTabSz="914400">
              <a:lnSpc>
                <a:spcPct val="100000"/>
              </a:lnSpc>
              <a:defRPr sz="1800"/>
            </a:pPr>
            <a:r>
              <a:rPr b="1" sz="1200">
                <a:solidFill>
                  <a:srgbClr val="603C14"/>
                </a:solidFill>
                <a:latin typeface="Georgia"/>
                <a:ea typeface="Georgia"/>
                <a:cs typeface="Georgia"/>
                <a:sym typeface="Georgia"/>
              </a:rPr>
              <a:t>Direct Quotations</a:t>
            </a:r>
            <a:endParaRPr sz="1200">
              <a:latin typeface="Calibri"/>
              <a:ea typeface="Calibri"/>
              <a:cs typeface="Calibri"/>
              <a:sym typeface="Calibri"/>
            </a:endParaRPr>
          </a:p>
          <a:p>
            <a:pPr lvl="0" defTabSz="914400">
              <a:lnSpc>
                <a:spcPct val="100000"/>
              </a:lnSpc>
              <a:defRPr sz="1800"/>
            </a:pPr>
            <a:endParaRPr b="1" sz="1200">
              <a:solidFill>
                <a:srgbClr val="603C14"/>
              </a:solidFill>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Direct quotations involve incorporating another person's exact words into your own writing.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1. Quotation marks always come in pairs. Do not open a quotation and fail to close it at the end of the quoted material.</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2. Capitalize the first letter of a direct quote when the quoted material is a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who was working in his field that morning, said, "The alien spaceship appeared right before my own two eyes."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3. Do not use a capital letter when the quoted material is a fragment or only a piece of the original material's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Although Mr. Johnson has seen odd happenings on the farm, he stated that the spaceship "certainly takes the cake" when it comes to unexplainable activity.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4. If a direct quotation is interrupted mid-sentence, do not capitalize the second part of the quotation.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"I didn't see an actual alien being," Mr. Johnson said, "but I sure wish I had."</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5. In all the examples above, note how the period or comma punctuation always comes before the final quotation mark. It is important to realize also that when you are using MLA or some other form of documentation, this punctuation rule may change.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quoting text with a spelling or grammar error, you should transcribe the error exactly in your own text. However, also insert the term sic in italics directly after the mistake, and enclose it in brackets. Sic is from the Latin, and translates to "thus," "so," or "just as that." The word tells the reader that your quote is an exact reproduction of what you found, and the error is not your own.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says of the experience, "It's made me reconsider the existence of extraterestials [</a:t>
            </a:r>
            <a:r>
              <a:rPr i="1" sz="1200">
                <a:latin typeface="Courier New"/>
                <a:ea typeface="Courier New"/>
                <a:cs typeface="Courier New"/>
                <a:sym typeface="Courier New"/>
              </a:rPr>
              <a:t>sic</a:t>
            </a:r>
            <a:r>
              <a:rPr sz="1200">
                <a:latin typeface="Courier New"/>
                <a:ea typeface="Courier New"/>
                <a:cs typeface="Courier New"/>
                <a:sym typeface="Courier New"/>
              </a:rPr>
              <a: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6. Quotations are most effective if you use them sparingly and keep them relatively short. Too many quotations in a research paper will get you accused of not producing original thought or material (they may also bore a reader who wants to know primarily what YOU have to say on the subject).</a:t>
            </a:r>
            <a:endParaRPr sz="1200">
              <a:latin typeface="Calibri"/>
              <a:ea typeface="Calibri"/>
              <a:cs typeface="Calibri"/>
              <a:sym typeface="Calibri"/>
            </a:endParaRPr>
          </a:p>
          <a:p>
            <a:pPr lvl="0" defTabSz="914400">
              <a:lnSpc>
                <a:spcPct val="100000"/>
              </a:lnSpc>
              <a:defRPr sz="1800"/>
            </a:pPr>
            <a:r>
              <a:rPr b="1" sz="1200">
                <a:solidFill>
                  <a:srgbClr val="603C14"/>
                </a:solidFill>
                <a:latin typeface="Georgia"/>
                <a:ea typeface="Georgia"/>
                <a:cs typeface="Georgia"/>
                <a:sym typeface="Georgia"/>
              </a:rPr>
              <a:t>Indirect Quotations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The above should never stand in for:</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lvl="0"/>
          </a:p>
        </p:txBody>
      </p:sp>
      <p:sp>
        <p:nvSpPr>
          <p:cNvPr id="84" name="Shape 84"/>
          <p:cNvSpPr/>
          <p:nvPr>
            <p:ph type="body" sz="quarter" idx="1"/>
          </p:nvPr>
        </p:nvSpPr>
        <p:spPr>
          <a:prstGeom prst="rect">
            <a:avLst/>
          </a:prstGeom>
        </p:spPr>
        <p:txBody>
          <a:bodyPr/>
          <a:lstStyle/>
          <a:p>
            <a:pPr lvl="0" defTabSz="914400">
              <a:lnSpc>
                <a:spcPct val="100000"/>
              </a:lnSpc>
              <a:defRPr sz="1800"/>
            </a:pPr>
            <a:r>
              <a:rPr b="1" sz="1200">
                <a:solidFill>
                  <a:srgbClr val="603C14"/>
                </a:solidFill>
                <a:latin typeface="Georgia"/>
                <a:ea typeface="Georgia"/>
                <a:cs typeface="Georgia"/>
                <a:sym typeface="Georgia"/>
              </a:rPr>
              <a:t>Direct Quotations</a:t>
            </a:r>
            <a:endParaRPr sz="1200">
              <a:latin typeface="Calibri"/>
              <a:ea typeface="Calibri"/>
              <a:cs typeface="Calibri"/>
              <a:sym typeface="Calibri"/>
            </a:endParaRPr>
          </a:p>
          <a:p>
            <a:pPr lvl="0" defTabSz="914400">
              <a:lnSpc>
                <a:spcPct val="100000"/>
              </a:lnSpc>
              <a:defRPr sz="1800"/>
            </a:pPr>
            <a:endParaRPr b="1" sz="1200">
              <a:solidFill>
                <a:srgbClr val="603C14"/>
              </a:solidFill>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Direct quotations involve incorporating another person's exact words into your own writing.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1. Quotation marks always come in pairs. Do not open a quotation and fail to close it at the end of the quoted material.</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2. Capitalize the first letter of a direct quote when the quoted material is a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who was working in his field that morning, said, "The alien spaceship appeared right before my own two eyes."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3. Do not use a capital letter when the quoted material is a fragment or only a piece of the original material's complete sentence.</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Although Mr. Johnson has seen odd happenings on the farm, he stated that the spaceship "certainly takes the cake" when it comes to unexplainable activity.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4. If a direct quotation is interrupted mid-sentence, do not capitalize the second part of the quotation.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"I didn't see an actual alien being," Mr. Johnson said, "but I sure wish I had."</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5. In all the examples above, note how the period or comma punctuation always comes before the final quotation mark. It is important to realize also that when you are using MLA or some other form of documentation, this punctuation rule may change.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quoting text with a spelling or grammar error, you should transcribe the error exactly in your own text. However, also insert the term sic in italics directly after the mistake, and enclose it in brackets. Sic is from the Latin, and translates to "thus," "so," or "just as that." The word tells the reader that your quote is an exact reproduction of what you found, and the error is not your own.</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says of the experience, "It's made me reconsider the existence of extraterestials [</a:t>
            </a:r>
            <a:r>
              <a:rPr i="1" sz="1200">
                <a:latin typeface="Courier New"/>
                <a:ea typeface="Courier New"/>
                <a:cs typeface="Courier New"/>
                <a:sym typeface="Courier New"/>
              </a:rPr>
              <a:t>sic</a:t>
            </a:r>
            <a:r>
              <a:rPr sz="1200">
                <a:latin typeface="Courier New"/>
                <a:ea typeface="Courier New"/>
                <a:cs typeface="Courier New"/>
                <a:sym typeface="Courier New"/>
              </a:rPr>
              <a: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6. Quotations are most effective if you use them sparingly and keep them relatively short. Too many quotations in a research paper will get you accused of not producing original thought or material (they may also bore a reader who wants to know primarily what YOU have to say on the subject).</a:t>
            </a:r>
            <a:endParaRPr sz="1200">
              <a:latin typeface="Calibri"/>
              <a:ea typeface="Calibri"/>
              <a:cs typeface="Calibri"/>
              <a:sym typeface="Calibri"/>
            </a:endParaRPr>
          </a:p>
          <a:p>
            <a:pPr lvl="0" defTabSz="914400">
              <a:lnSpc>
                <a:spcPct val="100000"/>
              </a:lnSpc>
              <a:defRPr sz="1800"/>
            </a:pPr>
            <a:r>
              <a:rPr b="1" sz="1200">
                <a:solidFill>
                  <a:srgbClr val="603C14"/>
                </a:solidFill>
                <a:latin typeface="Georgia"/>
                <a:ea typeface="Georgia"/>
                <a:cs typeface="Georgia"/>
                <a:sym typeface="Georgia"/>
              </a:rPr>
              <a:t>Indirect Quotations</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The above should never stand in for:</a:t>
            </a:r>
            <a:endParaRPr sz="1200">
              <a:latin typeface="Calibri"/>
              <a:ea typeface="Calibri"/>
              <a:cs typeface="Calibri"/>
              <a:sym typeface="Calibri"/>
            </a:endParaRPr>
          </a:p>
          <a:p>
            <a:pPr lvl="0" defTabSz="914400">
              <a:lnSpc>
                <a:spcPct val="100000"/>
              </a:lnSpc>
              <a:defRPr sz="1800"/>
            </a:pPr>
            <a:r>
              <a:rPr sz="1200">
                <a:latin typeface="Courier New"/>
                <a:ea typeface="Courier New"/>
                <a:cs typeface="Courier New"/>
                <a:sym typeface="Courier New"/>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Verdana"/>
                <a:ea typeface="Verdana"/>
                <a:cs typeface="Verdana"/>
                <a:sym typeface="Verdana"/>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lvl="0"/>
          </a:p>
        </p:txBody>
      </p:sp>
      <p:sp>
        <p:nvSpPr>
          <p:cNvPr id="98" name="Shape 9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6. Quotations are most effective if you use them sparingly and keep them relatively short. Too many quotations in a research paper will get you accused of not producing original thought or material (they may also bore a reader who wants to know primarily what YOU have to say on the subject).</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Indirect Quotations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above should never stand in for: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lvl="0"/>
          </a:p>
        </p:txBody>
      </p:sp>
      <p:sp>
        <p:nvSpPr>
          <p:cNvPr id="104" name="Shape 104"/>
          <p:cNvSpPr/>
          <p:nvPr>
            <p:ph type="body" sz="quarter" idx="1"/>
          </p:nvPr>
        </p:nvSpPr>
        <p:spPr>
          <a:prstGeom prst="rect">
            <a:avLst/>
          </a:prstGeom>
        </p:spPr>
        <p:txBody>
          <a:bodyPr/>
          <a:lstStyle/>
          <a:p>
            <a:pPr lvl="0" defTabSz="914400">
              <a:lnSpc>
                <a:spcPct val="100000"/>
              </a:lnSpc>
              <a:defRPr sz="1800"/>
            </a:pPr>
            <a:r>
              <a:rPr b="1" sz="1200">
                <a:latin typeface="Calibri"/>
                <a:ea typeface="Calibri"/>
                <a:cs typeface="Calibri"/>
                <a:sym typeface="Calibri"/>
              </a:rPr>
              <a:t>Indirect Quotations</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above should never stand in for: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lvl="0"/>
          </a:p>
        </p:txBody>
      </p:sp>
      <p:sp>
        <p:nvSpPr>
          <p:cNvPr id="110" name="Shape 110"/>
          <p:cNvSpPr/>
          <p:nvPr>
            <p:ph type="body" sz="quarter" idx="1"/>
          </p:nvPr>
        </p:nvSpPr>
        <p:spPr>
          <a:prstGeom prst="rect">
            <a:avLst/>
          </a:prstGeom>
        </p:spPr>
        <p:txBody>
          <a:bodyPr/>
          <a:lstStyle/>
          <a:p>
            <a:pPr lvl="0" defTabSz="914400">
              <a:lnSpc>
                <a:spcPct val="100000"/>
              </a:lnSpc>
              <a:defRPr sz="1800"/>
            </a:pPr>
            <a:r>
              <a:rPr b="1" sz="1200">
                <a:latin typeface="Calibri"/>
                <a:ea typeface="Calibri"/>
                <a:cs typeface="Calibri"/>
                <a:sym typeface="Calibri"/>
              </a:rPr>
              <a:t>Indirect Quotations</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Indirect quotations are not exact wordings but rather rephrasings or summaries of another person's words. In this case, it is not necessary to use quotation marks. However, indirect quotations still require proper citations, and you will be commiting plagiarism if you fail to do so.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Mr. Johnson, a local farmer, reported last night that he saw an alien spaceship on his own property.</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Many writers struggle with when to use direct quotations versus indirect quotations. Use the following tips to guide you in your choice.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source material uses language that is particularly striking or notable. Do not rob such language of its power by altering it.</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believed that the end of slavery was important and of great hope to millions of slaves done horribly wrong.</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above should never stand in for: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Martin Luther King Jr. said of the Emancipation Proclamation, "This momentous decree came as a great beacon light of hope to millions of Negro slaves who had been seared in the flames of withering injustice."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an indirect quotation (or paraphrase) when you merely need to summarize key incidents or details of the text.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Use direct quotations when the author you are quoting has coined a term unique to her or his research and relevant within your own paper.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When to use direct quotes versus indirect quotes is ultimately a choice you'll learn a feeling for with experience. However, always try to have a sense for why you've chosen your quote. In other words, never put quotes in your paper simply because your teacher says, "You must use quotes."</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0" name="Shape 10"/>
          <p:cNvSpPr/>
          <p:nvPr/>
        </p:nvSpPr>
        <p:spPr>
          <a:xfrm>
            <a:off x="0" y="3866920"/>
            <a:ext cx="9144000" cy="2991081"/>
          </a:xfrm>
          <a:prstGeom prst="rect">
            <a:avLst/>
          </a:prstGeom>
          <a:gradFill>
            <a:gsLst>
              <a:gs pos="0">
                <a:srgbClr val="FFFFFF">
                  <a:alpha val="91000"/>
                </a:srgbClr>
              </a:gs>
              <a:gs pos="37000">
                <a:srgbClr val="FFFFFF">
                  <a:alpha val="76000"/>
                </a:srgbClr>
              </a:gs>
              <a:gs pos="100000">
                <a:srgbClr val="B4DCFA">
                  <a:alpha val="79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11" name="Shape 11"/>
          <p:cNvSpPr/>
          <p:nvPr/>
        </p:nvSpPr>
        <p:spPr>
          <a:xfrm>
            <a:off x="0" y="-1"/>
            <a:ext cx="9144000" cy="3866922"/>
          </a:xfrm>
          <a:prstGeom prst="rect">
            <a:avLst/>
          </a:prstGeom>
          <a:gradFill>
            <a:gsLst>
              <a:gs pos="0">
                <a:srgbClr val="FFFFFF">
                  <a:alpha val="89000"/>
                </a:srgbClr>
              </a:gs>
              <a:gs pos="48000">
                <a:srgbClr val="FFFFFF">
                  <a:alpha val="62000"/>
                </a:srgbClr>
              </a:gs>
              <a:gs pos="100000">
                <a:srgbClr val="B4DCFA">
                  <a:alpha val="79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12" name="Shape 12"/>
          <p:cNvSpPr/>
          <p:nvPr/>
        </p:nvSpPr>
        <p:spPr>
          <a:xfrm>
            <a:off x="0" y="2652310"/>
            <a:ext cx="9144000" cy="2286001"/>
          </a:xfrm>
          <a:prstGeom prst="rect">
            <a:avLst/>
          </a:prstGeom>
          <a:gradFill>
            <a:gsLst>
              <a:gs pos="0">
                <a:srgbClr val="FFFFFF">
                  <a:alpha val="0"/>
                </a:srgbClr>
              </a:gs>
              <a:gs pos="29000">
                <a:srgbClr val="FFFFFF">
                  <a:alpha val="30000"/>
                </a:srgbClr>
              </a:gs>
              <a:gs pos="45000">
                <a:srgbClr val="B4DCFA">
                  <a:alpha val="40000"/>
                </a:srgbClr>
              </a:gs>
              <a:gs pos="55000">
                <a:srgbClr val="FFFFFF">
                  <a:alpha val="26000"/>
                </a:srgbClr>
              </a:gs>
              <a:gs pos="64999">
                <a:srgbClr val="B4DCFA">
                  <a:alpha val="60000"/>
                </a:srgbClr>
              </a:gs>
              <a:gs pos="100000">
                <a:srgbClr val="FFFFFF">
                  <a:alpha val="0"/>
                </a:srgbClr>
              </a:gs>
            </a:gsLst>
            <a:lin ang="5400000"/>
          </a:gradFill>
          <a:ln w="12700">
            <a:miter lim="400000"/>
          </a:ln>
        </p:spPr>
        <p:txBody>
          <a:bodyPr lIns="0" tIns="0" rIns="0" bIns="0" anchor="ctr"/>
          <a:lstStyle/>
          <a:p>
            <a:pPr lvl="0" algn="ctr">
              <a:defRPr>
                <a:solidFill>
                  <a:srgbClr val="FFFFFF"/>
                </a:solidFill>
              </a:defRPr>
            </a:pPr>
          </a:p>
        </p:txBody>
      </p:sp>
      <p:sp>
        <p:nvSpPr>
          <p:cNvPr id="13" name="Shape 13"/>
          <p:cNvSpPr/>
          <p:nvPr/>
        </p:nvSpPr>
        <p:spPr>
          <a:xfrm>
            <a:off x="0" y="1600200"/>
            <a:ext cx="9144000" cy="510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54000">
                <a:srgbClr val="FFFFFF">
                  <a:alpha val="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14" name="Shape 14"/>
          <p:cNvSpPr/>
          <p:nvPr>
            <p:ph type="body" idx="1"/>
          </p:nvPr>
        </p:nvSpPr>
        <p:spPr>
          <a:xfrm>
            <a:off x="1473795" y="5052545"/>
            <a:ext cx="5637011" cy="1805455"/>
          </a:xfrm>
          <a:prstGeom prst="rect">
            <a:avLst/>
          </a:prstGeom>
        </p:spPr>
        <p:txBody>
          <a:bodyPr/>
          <a:lstStyle>
            <a:lvl1pPr marL="0" indent="0">
              <a:buClrTx/>
              <a:buSzTx/>
              <a:buFontTx/>
              <a:buNone/>
              <a:defRPr>
                <a:solidFill>
                  <a:srgbClr val="212745"/>
                </a:solidFill>
              </a:defRPr>
            </a:lvl1pPr>
          </a:lstStyle>
          <a:p>
            <a:pPr lvl="0">
              <a:defRPr sz="1800">
                <a:solidFill>
                  <a:srgbClr val="000000"/>
                </a:solidFill>
              </a:defRPr>
            </a:pPr>
            <a:r>
              <a:rPr sz="2200">
                <a:solidFill>
                  <a:srgbClr val="212745"/>
                </a:solidFill>
              </a:rPr>
              <a:t>Click to edit Master subtitle style</a:t>
            </a:r>
          </a:p>
        </p:txBody>
      </p:sp>
      <p:sp>
        <p:nvSpPr>
          <p:cNvPr id="15" name="Shape 15"/>
          <p:cNvSpPr/>
          <p:nvPr>
            <p:ph type="sldNum" sz="quarter" idx="2"/>
          </p:nvPr>
        </p:nvSpPr>
        <p:spPr>
          <a:prstGeom prst="rect">
            <a:avLst/>
          </a:prstGeom>
        </p:spPr>
        <p:txBody>
          <a:bodyPr/>
          <a:lstStyle/>
          <a:p>
            <a:pPr lvl="0"/>
            <a:fld id="{86CB4B4D-7CA3-9044-876B-883B54F8677D}" type="slidenum"/>
          </a:p>
        </p:txBody>
      </p:sp>
      <p:sp>
        <p:nvSpPr>
          <p:cNvPr id="16" name="Shape 16"/>
          <p:cNvSpPr/>
          <p:nvPr>
            <p:ph type="title"/>
          </p:nvPr>
        </p:nvSpPr>
        <p:spPr>
          <a:xfrm>
            <a:off x="817581" y="3132290"/>
            <a:ext cx="7175352" cy="1920256"/>
          </a:xfrm>
          <a:prstGeom prst="rect">
            <a:avLst/>
          </a:prstGeom>
        </p:spPr>
        <p:txBody>
          <a:bodyPr/>
          <a:lstStyle>
            <a:lvl1pPr marL="640080" indent="-457200">
              <a:defRPr sz="5400"/>
            </a:lvl1pPr>
          </a:lstStyle>
          <a:p>
            <a:pPr lvl="0">
              <a:defRPr b="0" sz="1800">
                <a:solidFill>
                  <a:srgbClr val="000000"/>
                </a:solidFill>
              </a:defRPr>
            </a:pPr>
            <a:r>
              <a:rPr b="1" sz="5400">
                <a:solidFill>
                  <a:srgbClr val="111423">
                    <a:alpha val="82500"/>
                  </a:srgbClr>
                </a:solidFill>
              </a:rPr>
              <a:t>Click to edit Master title style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55" name="Shape 55"/>
          <p:cNvSpPr/>
          <p:nvPr>
            <p:ph type="title"/>
          </p:nvPr>
        </p:nvSpPr>
        <p:spPr>
          <a:xfrm>
            <a:off x="1793288" y="4372168"/>
            <a:ext cx="6512512" cy="2485832"/>
          </a:xfrm>
          <a:prstGeom prst="rect">
            <a:avLst/>
          </a:prstGeom>
        </p:spPr>
        <p:txBody>
          <a:bodyPr/>
          <a:lstStyle>
            <a:lvl1pPr algn="r"/>
          </a:lstStyle>
          <a:p>
            <a:pPr lvl="0">
              <a:defRPr b="0" sz="1800">
                <a:solidFill>
                  <a:srgbClr val="000000"/>
                </a:solidFill>
              </a:defRPr>
            </a:pPr>
            <a:r>
              <a:rPr b="1" sz="4600">
                <a:solidFill>
                  <a:srgbClr val="111423">
                    <a:alpha val="82500"/>
                  </a:srgbClr>
                </a:solidFill>
              </a:rPr>
              <a:t>Click to edit Master title style</a:t>
            </a:r>
          </a:p>
        </p:txBody>
      </p:sp>
      <p:sp>
        <p:nvSpPr>
          <p:cNvPr id="56" name="Shape 56"/>
          <p:cNvSpPr/>
          <p:nvPr>
            <p:ph type="body" idx="1"/>
          </p:nvPr>
        </p:nvSpPr>
        <p:spPr>
          <a:xfrm>
            <a:off x="1905000" y="731519"/>
            <a:ext cx="6400800" cy="3640650"/>
          </a:xfrm>
          <a:prstGeom prst="rect">
            <a:avLst/>
          </a:prstGeom>
        </p:spPr>
        <p:txBody>
          <a:bodyP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lvl="0">
              <a:defRPr b="0" sz="1800">
                <a:solidFill>
                  <a:srgbClr val="000000"/>
                </a:solidFill>
              </a:defRPr>
            </a:pPr>
            <a:r>
              <a:rPr b="1" sz="4600">
                <a:solidFill>
                  <a:srgbClr val="111423">
                    <a:alpha val="82500"/>
                  </a:srgbClr>
                </a:solidFill>
              </a:rPr>
              <a:t>Click to edit Master title style</a:t>
            </a:r>
          </a:p>
        </p:txBody>
      </p:sp>
      <p:sp>
        <p:nvSpPr>
          <p:cNvPr id="60" name="Shape 60"/>
          <p:cNvSpPr/>
          <p:nvPr>
            <p:ph type="body" idx="1"/>
          </p:nvPr>
        </p:nvSpPr>
        <p:spPr>
          <a:prstGeom prst="rect">
            <a:avLst/>
          </a:prstGeom>
        </p:spPr>
        <p:txBody>
          <a:bodyP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
        <p:nvSpPr>
          <p:cNvPr id="61" name="Shape 6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8" name="Shape 18"/>
          <p:cNvSpPr/>
          <p:nvPr>
            <p:ph type="sldNum" sz="quarter" idx="2"/>
          </p:nvPr>
        </p:nvSpPr>
        <p:spPr>
          <a:prstGeom prst="rect">
            <a:avLst/>
          </a:prstGeom>
        </p:spPr>
        <p:txBody>
          <a:bodyPr/>
          <a:lstStyle/>
          <a:p>
            <a:pPr lvl="0"/>
            <a:fld id="{86CB4B4D-7CA3-9044-876B-883B54F8677D}" type="slidenum"/>
          </a:p>
        </p:txBody>
      </p:sp>
      <p:sp>
        <p:nvSpPr>
          <p:cNvPr id="19" name="Shape 19"/>
          <p:cNvSpPr/>
          <p:nvPr>
            <p:ph type="title"/>
          </p:nvPr>
        </p:nvSpPr>
        <p:spPr>
          <a:xfrm>
            <a:off x="1793288" y="4372168"/>
            <a:ext cx="6512512" cy="2485832"/>
          </a:xfrm>
          <a:prstGeom prst="rect">
            <a:avLst/>
          </a:prstGeom>
        </p:spPr>
        <p:txBody>
          <a:bodyPr/>
          <a:lstStyle>
            <a:lvl1pPr algn="r"/>
          </a:lstStyle>
          <a:p>
            <a:pPr lvl="0">
              <a:defRPr b="0" sz="1800">
                <a:solidFill>
                  <a:srgbClr val="000000"/>
                </a:solidFill>
              </a:defRPr>
            </a:pPr>
            <a:r>
              <a:rPr b="1" sz="4600">
                <a:solidFill>
                  <a:srgbClr val="111423">
                    <a:alpha val="82500"/>
                  </a:srgbClr>
                </a:solidFill>
              </a:rPr>
              <a:t>Click to edit Master title style</a:t>
            </a:r>
          </a:p>
        </p:txBody>
      </p:sp>
      <p:sp>
        <p:nvSpPr>
          <p:cNvPr id="20" name="Shape 20"/>
          <p:cNvSpPr/>
          <p:nvPr>
            <p:ph type="body" idx="1"/>
          </p:nvPr>
        </p:nvSpPr>
        <p:spPr>
          <a:xfrm>
            <a:off x="1143000" y="731519"/>
            <a:ext cx="6400800" cy="3640649"/>
          </a:xfrm>
          <a:prstGeom prst="rect">
            <a:avLst/>
          </a:prstGeom>
        </p:spPr>
        <p:txBody>
          <a:bodyP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2" name="Shape 22"/>
          <p:cNvSpPr/>
          <p:nvPr/>
        </p:nvSpPr>
        <p:spPr>
          <a:xfrm>
            <a:off x="0" y="3866920"/>
            <a:ext cx="9144000" cy="2991081"/>
          </a:xfrm>
          <a:prstGeom prst="rect">
            <a:avLst/>
          </a:prstGeom>
          <a:gradFill>
            <a:gsLst>
              <a:gs pos="0">
                <a:srgbClr val="FFFFFF">
                  <a:alpha val="92000"/>
                </a:srgbClr>
              </a:gs>
              <a:gs pos="37000">
                <a:srgbClr val="FFFFFF">
                  <a:alpha val="77000"/>
                </a:srgbClr>
              </a:gs>
              <a:gs pos="100000">
                <a:srgbClr val="B4DCFA">
                  <a:alpha val="80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23" name="Shape 23"/>
          <p:cNvSpPr/>
          <p:nvPr/>
        </p:nvSpPr>
        <p:spPr>
          <a:xfrm>
            <a:off x="0" y="-1"/>
            <a:ext cx="9144000" cy="3866922"/>
          </a:xfrm>
          <a:prstGeom prst="rect">
            <a:avLst/>
          </a:prstGeom>
          <a:gradFill>
            <a:gsLst>
              <a:gs pos="0">
                <a:srgbClr val="FFFFFF">
                  <a:alpha val="90000"/>
                </a:srgbClr>
              </a:gs>
              <a:gs pos="48000">
                <a:srgbClr val="FFFFFF">
                  <a:alpha val="63000"/>
                </a:srgbClr>
              </a:gs>
              <a:gs pos="100000">
                <a:srgbClr val="B4DCFA">
                  <a:alpha val="80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24" name="Shape 24"/>
          <p:cNvSpPr/>
          <p:nvPr/>
        </p:nvSpPr>
        <p:spPr>
          <a:xfrm>
            <a:off x="0" y="2652310"/>
            <a:ext cx="9144000" cy="2286001"/>
          </a:xfrm>
          <a:prstGeom prst="rect">
            <a:avLst/>
          </a:prstGeom>
          <a:gradFill>
            <a:gsLst>
              <a:gs pos="0">
                <a:srgbClr val="FFFFFF">
                  <a:alpha val="0"/>
                </a:srgbClr>
              </a:gs>
              <a:gs pos="29000">
                <a:srgbClr val="FFFFFF">
                  <a:alpha val="30000"/>
                </a:srgbClr>
              </a:gs>
              <a:gs pos="45000">
                <a:srgbClr val="B4DCFA">
                  <a:alpha val="40000"/>
                </a:srgbClr>
              </a:gs>
              <a:gs pos="55000">
                <a:srgbClr val="FFFFFF">
                  <a:alpha val="26000"/>
                </a:srgbClr>
              </a:gs>
              <a:gs pos="64999">
                <a:srgbClr val="B4DCFA">
                  <a:alpha val="60000"/>
                </a:srgbClr>
              </a:gs>
              <a:gs pos="100000">
                <a:srgbClr val="FFFFFF">
                  <a:alpha val="0"/>
                </a:srgbClr>
              </a:gs>
            </a:gsLst>
            <a:lin ang="5400000"/>
          </a:gradFill>
          <a:ln w="12700">
            <a:miter lim="400000"/>
          </a:ln>
        </p:spPr>
        <p:txBody>
          <a:bodyPr lIns="0" tIns="0" rIns="0" bIns="0" anchor="ctr"/>
          <a:lstStyle/>
          <a:p>
            <a:pPr lvl="0" algn="ctr">
              <a:defRPr>
                <a:solidFill>
                  <a:srgbClr val="FFFFFF"/>
                </a:solidFill>
              </a:defRPr>
            </a:pPr>
          </a:p>
        </p:txBody>
      </p:sp>
      <p:sp>
        <p:nvSpPr>
          <p:cNvPr id="25" name="Shape 25"/>
          <p:cNvSpPr/>
          <p:nvPr/>
        </p:nvSpPr>
        <p:spPr>
          <a:xfrm>
            <a:off x="0" y="1600200"/>
            <a:ext cx="9144000" cy="510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54000">
                <a:srgbClr val="FFFFFF">
                  <a:alpha val="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26" name="Shape 26"/>
          <p:cNvSpPr/>
          <p:nvPr>
            <p:ph type="title"/>
          </p:nvPr>
        </p:nvSpPr>
        <p:spPr>
          <a:xfrm>
            <a:off x="2033195" y="458148"/>
            <a:ext cx="5966667" cy="4137847"/>
          </a:xfrm>
          <a:prstGeom prst="rect">
            <a:avLst/>
          </a:prstGeom>
        </p:spPr>
        <p:txBody>
          <a:bodyPr anchor="b"/>
          <a:lstStyle>
            <a:lvl1pPr algn="r"/>
          </a:lstStyle>
          <a:p>
            <a:pPr lvl="0">
              <a:defRPr b="0" sz="1800">
                <a:solidFill>
                  <a:srgbClr val="000000"/>
                </a:solidFill>
              </a:defRPr>
            </a:pPr>
            <a:r>
              <a:rPr b="1" sz="4600">
                <a:solidFill>
                  <a:srgbClr val="111423">
                    <a:alpha val="82500"/>
                  </a:srgbClr>
                </a:solidFill>
              </a:rPr>
              <a:t>Click to edit Master title style</a:t>
            </a:r>
          </a:p>
        </p:txBody>
      </p:sp>
      <p:sp>
        <p:nvSpPr>
          <p:cNvPr id="27" name="Shape 27"/>
          <p:cNvSpPr/>
          <p:nvPr>
            <p:ph type="body" idx="1"/>
          </p:nvPr>
        </p:nvSpPr>
        <p:spPr>
          <a:xfrm>
            <a:off x="2022437" y="4607511"/>
            <a:ext cx="5970496" cy="2250490"/>
          </a:xfrm>
          <a:prstGeom prst="rect">
            <a:avLst/>
          </a:prstGeom>
        </p:spPr>
        <p:txBody>
          <a:bodyPr/>
          <a:lstStyle>
            <a:lvl1pPr marL="0" indent="0" algn="r">
              <a:spcBef>
                <a:spcPts val="400"/>
              </a:spcBef>
              <a:buClrTx/>
              <a:buSzTx/>
              <a:buFontTx/>
              <a:buNone/>
              <a:defRPr sz="2000">
                <a:solidFill>
                  <a:srgbClr val="212745"/>
                </a:solidFill>
              </a:defRPr>
            </a:lvl1pPr>
          </a:lstStyle>
          <a:p>
            <a:pPr lvl="0">
              <a:defRPr sz="1800">
                <a:solidFill>
                  <a:srgbClr val="000000"/>
                </a:solidFill>
              </a:defRPr>
            </a:pPr>
            <a:r>
              <a:rPr sz="2000">
                <a:solidFill>
                  <a:srgbClr val="212745"/>
                </a:solidFill>
              </a:rPr>
              <a:t>Click to edit Master text styles</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0" name="Shape 30"/>
          <p:cNvSpPr/>
          <p:nvPr>
            <p:ph type="sldNum" sz="quarter" idx="2"/>
          </p:nvPr>
        </p:nvSpPr>
        <p:spPr>
          <a:prstGeom prst="rect">
            <a:avLst/>
          </a:prstGeom>
        </p:spPr>
        <p:txBody>
          <a:bodyPr/>
          <a:lstStyle/>
          <a:p>
            <a:pPr lvl="0"/>
            <a:fld id="{86CB4B4D-7CA3-9044-876B-883B54F8677D}" type="slidenum"/>
          </a:p>
        </p:txBody>
      </p:sp>
      <p:sp>
        <p:nvSpPr>
          <p:cNvPr id="31" name="Shape 31"/>
          <p:cNvSpPr/>
          <p:nvPr>
            <p:ph type="title"/>
          </p:nvPr>
        </p:nvSpPr>
        <p:spPr>
          <a:xfrm>
            <a:off x="1793288" y="4372168"/>
            <a:ext cx="6512512" cy="2485832"/>
          </a:xfrm>
          <a:prstGeom prst="rect">
            <a:avLst/>
          </a:prstGeom>
        </p:spPr>
        <p:txBody>
          <a:bodyPr/>
          <a:lstStyle>
            <a:lvl1pPr algn="r"/>
          </a:lstStyle>
          <a:p>
            <a:pPr lvl="0">
              <a:defRPr b="0" sz="1800">
                <a:solidFill>
                  <a:srgbClr val="000000"/>
                </a:solidFill>
              </a:defRPr>
            </a:pPr>
            <a:r>
              <a:rPr b="1" sz="4600">
                <a:solidFill>
                  <a:srgbClr val="111423">
                    <a:alpha val="82500"/>
                  </a:srgbClr>
                </a:solidFill>
              </a:rPr>
              <a:t>Click to edit Master title style</a:t>
            </a:r>
          </a:p>
        </p:txBody>
      </p:sp>
      <p:sp>
        <p:nvSpPr>
          <p:cNvPr id="32" name="Shape 32"/>
          <p:cNvSpPr/>
          <p:nvPr>
            <p:ph type="body" idx="1"/>
          </p:nvPr>
        </p:nvSpPr>
        <p:spPr>
          <a:xfrm>
            <a:off x="1142999" y="731519"/>
            <a:ext cx="3346704" cy="3640650"/>
          </a:xfrm>
          <a:prstGeom prst="rect">
            <a:avLst/>
          </a:prstGeom>
        </p:spPr>
        <p:txBody>
          <a:bodyP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34" name="Shape 34"/>
          <p:cNvSpPr/>
          <p:nvPr>
            <p:ph type="body" idx="1"/>
          </p:nvPr>
        </p:nvSpPr>
        <p:spPr>
          <a:xfrm>
            <a:off x="1143000" y="0"/>
            <a:ext cx="3346704" cy="1371282"/>
          </a:xfrm>
          <a:prstGeom prst="rect">
            <a:avLst/>
          </a:prstGeom>
        </p:spPr>
        <p:txBody>
          <a:bodyPr anchor="b">
            <a:noAutofit/>
          </a:bodyPr>
          <a:lstStyle>
            <a:lvl1pPr marL="0" indent="0" algn="ctr">
              <a:buClrTx/>
              <a:buSzTx/>
              <a:buFontTx/>
              <a:buNone/>
              <a:defRPr b="1" sz="2400">
                <a:solidFill>
                  <a:srgbClr val="111423">
                    <a:alpha val="82500"/>
                  </a:srgbClr>
                </a:solidFill>
              </a:defRPr>
            </a:lvl1pPr>
          </a:lstStyle>
          <a:p>
            <a:pPr lvl="0">
              <a:defRPr b="0" sz="1800">
                <a:solidFill>
                  <a:srgbClr val="000000"/>
                </a:solidFill>
              </a:defRPr>
            </a:pPr>
            <a:r>
              <a:rPr b="1" sz="2400">
                <a:solidFill>
                  <a:srgbClr val="111423">
                    <a:alpha val="82500"/>
                  </a:srgbClr>
                </a:solidFill>
              </a:rPr>
              <a:t>Click to edit Master text styles</a:t>
            </a:r>
          </a:p>
        </p:txBody>
      </p:sp>
      <p:sp>
        <p:nvSpPr>
          <p:cNvPr id="35" name="Shape 35"/>
          <p:cNvSpPr/>
          <p:nvPr>
            <p:ph type="sldNum" sz="quarter" idx="2"/>
          </p:nvPr>
        </p:nvSpPr>
        <p:spPr>
          <a:prstGeom prst="rect">
            <a:avLst/>
          </a:prstGeom>
        </p:spPr>
        <p:txBody>
          <a:bodyPr/>
          <a:lstStyle/>
          <a:p>
            <a:pPr lvl="0"/>
            <a:fld id="{86CB4B4D-7CA3-9044-876B-883B54F8677D}" type="slidenum"/>
          </a:p>
        </p:txBody>
      </p:sp>
      <p:sp>
        <p:nvSpPr>
          <p:cNvPr id="36" name="Shape 36"/>
          <p:cNvSpPr/>
          <p:nvPr>
            <p:ph type="title"/>
          </p:nvPr>
        </p:nvSpPr>
        <p:spPr>
          <a:xfrm>
            <a:off x="1793288" y="4372168"/>
            <a:ext cx="6512512" cy="2485832"/>
          </a:xfrm>
          <a:prstGeom prst="rect">
            <a:avLst/>
          </a:prstGeom>
        </p:spPr>
        <p:txBody>
          <a:bodyPr/>
          <a:lstStyle>
            <a:lvl1pPr algn="r"/>
          </a:lstStyle>
          <a:p>
            <a:pPr lvl="0">
              <a:defRPr b="0" sz="1800">
                <a:solidFill>
                  <a:srgbClr val="000000"/>
                </a:solidFill>
              </a:defRPr>
            </a:pPr>
            <a:r>
              <a:rPr b="1" sz="4600">
                <a:solidFill>
                  <a:srgbClr val="111423">
                    <a:alpha val="82500"/>
                  </a:srgbClr>
                </a:solidFill>
              </a:rPr>
              <a:t>Click to edit Master title style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8" name="Shape 38"/>
          <p:cNvSpPr/>
          <p:nvPr>
            <p:ph type="title"/>
          </p:nvPr>
        </p:nvSpPr>
        <p:spPr>
          <a:xfrm>
            <a:off x="1793288" y="4372168"/>
            <a:ext cx="6512512" cy="1143001"/>
          </a:xfrm>
          <a:prstGeom prst="rect">
            <a:avLst/>
          </a:prstGeom>
        </p:spPr>
        <p:txBody>
          <a:bodyPr/>
          <a:lstStyle>
            <a:lvl1pPr algn="r"/>
          </a:lstStyle>
          <a:p>
            <a:pPr lvl="0">
              <a:defRPr b="0" sz="1800">
                <a:solidFill>
                  <a:srgbClr val="000000"/>
                </a:solidFill>
              </a:defRPr>
            </a:pPr>
            <a:r>
              <a:rPr b="1" sz="4600">
                <a:solidFill>
                  <a:srgbClr val="111423">
                    <a:alpha val="82500"/>
                  </a:srgbClr>
                </a:solidFill>
              </a:rPr>
              <a:t>Click to edit Master title style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43" name="Shape 43"/>
          <p:cNvSpPr/>
          <p:nvPr>
            <p:ph type="title"/>
          </p:nvPr>
        </p:nvSpPr>
        <p:spPr>
          <a:xfrm>
            <a:off x="839095" y="495300"/>
            <a:ext cx="3636086" cy="2972994"/>
          </a:xfrm>
          <a:prstGeom prst="rect">
            <a:avLst/>
          </a:prstGeom>
        </p:spPr>
        <p:txBody>
          <a:bodyPr anchor="b"/>
          <a:lstStyle>
            <a:lvl1pPr marL="228600" indent="-228600">
              <a:defRPr sz="2800"/>
            </a:lvl1pPr>
          </a:lstStyle>
          <a:p>
            <a:pPr lvl="0">
              <a:defRPr b="0" sz="1800">
                <a:solidFill>
                  <a:srgbClr val="000000"/>
                </a:solidFill>
              </a:defRPr>
            </a:pPr>
            <a:r>
              <a:rPr b="1" sz="2800">
                <a:solidFill>
                  <a:srgbClr val="111423">
                    <a:alpha val="82500"/>
                  </a:srgbClr>
                </a:solidFill>
              </a:rPr>
              <a:t>Click to edit Master title style</a:t>
            </a:r>
          </a:p>
        </p:txBody>
      </p:sp>
      <p:sp>
        <p:nvSpPr>
          <p:cNvPr id="44" name="Shape 44"/>
          <p:cNvSpPr/>
          <p:nvPr>
            <p:ph type="body" idx="1"/>
          </p:nvPr>
        </p:nvSpPr>
        <p:spPr>
          <a:xfrm>
            <a:off x="4593514" y="0"/>
            <a:ext cx="4017086" cy="6357770"/>
          </a:xfrm>
          <a:prstGeom prst="rect">
            <a:avLst/>
          </a:prstGeom>
        </p:spPr>
        <p:txBody>
          <a:bodyPr anchor="ct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47" name="Shape 47"/>
          <p:cNvSpPr/>
          <p:nvPr/>
        </p:nvSpPr>
        <p:spPr>
          <a:xfrm>
            <a:off x="0" y="3866920"/>
            <a:ext cx="9144000" cy="2991081"/>
          </a:xfrm>
          <a:prstGeom prst="rect">
            <a:avLst/>
          </a:prstGeom>
          <a:gradFill>
            <a:gsLst>
              <a:gs pos="0">
                <a:srgbClr val="FFFFFF">
                  <a:alpha val="92000"/>
                </a:srgbClr>
              </a:gs>
              <a:gs pos="37000">
                <a:srgbClr val="FFFFFF">
                  <a:alpha val="77000"/>
                </a:srgbClr>
              </a:gs>
              <a:gs pos="100000">
                <a:srgbClr val="B4DCFA">
                  <a:alpha val="80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48" name="Shape 48"/>
          <p:cNvSpPr/>
          <p:nvPr/>
        </p:nvSpPr>
        <p:spPr>
          <a:xfrm>
            <a:off x="0" y="-1"/>
            <a:ext cx="9144000" cy="3866922"/>
          </a:xfrm>
          <a:prstGeom prst="rect">
            <a:avLst/>
          </a:prstGeom>
          <a:gradFill>
            <a:gsLst>
              <a:gs pos="0">
                <a:srgbClr val="FFFFFF">
                  <a:alpha val="90000"/>
                </a:srgbClr>
              </a:gs>
              <a:gs pos="48000">
                <a:srgbClr val="FFFFFF">
                  <a:alpha val="63000"/>
                </a:srgbClr>
              </a:gs>
              <a:gs pos="100000">
                <a:srgbClr val="B4DCFA">
                  <a:alpha val="80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49" name="Shape 49"/>
          <p:cNvSpPr/>
          <p:nvPr/>
        </p:nvSpPr>
        <p:spPr>
          <a:xfrm>
            <a:off x="0" y="2652310"/>
            <a:ext cx="9144000" cy="2286001"/>
          </a:xfrm>
          <a:prstGeom prst="rect">
            <a:avLst/>
          </a:prstGeom>
          <a:gradFill>
            <a:gsLst>
              <a:gs pos="0">
                <a:srgbClr val="FFFFFF">
                  <a:alpha val="0"/>
                </a:srgbClr>
              </a:gs>
              <a:gs pos="29000">
                <a:srgbClr val="FFFFFF">
                  <a:alpha val="30000"/>
                </a:srgbClr>
              </a:gs>
              <a:gs pos="45000">
                <a:srgbClr val="B4DCFA">
                  <a:alpha val="40000"/>
                </a:srgbClr>
              </a:gs>
              <a:gs pos="55000">
                <a:srgbClr val="FFFFFF">
                  <a:alpha val="26000"/>
                </a:srgbClr>
              </a:gs>
              <a:gs pos="64999">
                <a:srgbClr val="B4DCFA">
                  <a:alpha val="60000"/>
                </a:srgbClr>
              </a:gs>
              <a:gs pos="100000">
                <a:srgbClr val="FFFFFF">
                  <a:alpha val="0"/>
                </a:srgbClr>
              </a:gs>
            </a:gsLst>
            <a:lin ang="5400000"/>
          </a:gradFill>
          <a:ln w="12700">
            <a:miter lim="400000"/>
          </a:ln>
        </p:spPr>
        <p:txBody>
          <a:bodyPr lIns="0" tIns="0" rIns="0" bIns="0" anchor="ctr"/>
          <a:lstStyle/>
          <a:p>
            <a:pPr lvl="0" algn="ctr">
              <a:defRPr>
                <a:solidFill>
                  <a:srgbClr val="FFFFFF"/>
                </a:solidFill>
              </a:defRPr>
            </a:pPr>
          </a:p>
        </p:txBody>
      </p:sp>
      <p:sp>
        <p:nvSpPr>
          <p:cNvPr id="50" name="Shape 50"/>
          <p:cNvSpPr/>
          <p:nvPr/>
        </p:nvSpPr>
        <p:spPr>
          <a:xfrm>
            <a:off x="0" y="1600200"/>
            <a:ext cx="9144000" cy="510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54000">
                <a:srgbClr val="FFFFFF">
                  <a:alpha val="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51" name="Shape 51"/>
          <p:cNvSpPr/>
          <p:nvPr>
            <p:ph type="body" idx="1"/>
          </p:nvPr>
        </p:nvSpPr>
        <p:spPr>
          <a:xfrm>
            <a:off x="877887" y="0"/>
            <a:ext cx="3694115" cy="3173506"/>
          </a:xfrm>
          <a:prstGeom prst="rect">
            <a:avLst/>
          </a:prstGeom>
        </p:spPr>
        <p:txBody>
          <a:bodyPr anchor="b"/>
          <a:lstStyle>
            <a:lvl1pPr marL="182879">
              <a:spcBef>
                <a:spcPts val="300"/>
              </a:spcBef>
              <a:defRPr sz="1600"/>
            </a:lvl1pPr>
          </a:lstStyle>
          <a:p>
            <a:pPr lvl="0">
              <a:defRPr sz="1800">
                <a:solidFill>
                  <a:srgbClr val="000000"/>
                </a:solidFill>
              </a:defRPr>
            </a:pPr>
            <a:r>
              <a:rPr sz="1600">
                <a:solidFill>
                  <a:srgbClr val="404040"/>
                </a:solidFill>
              </a:rPr>
              <a:t>Click to edit Master text styles</a:t>
            </a:r>
          </a:p>
        </p:txBody>
      </p:sp>
      <p:sp>
        <p:nvSpPr>
          <p:cNvPr id="52" name="Shape 52"/>
          <p:cNvSpPr/>
          <p:nvPr>
            <p:ph type="sldNum" sz="quarter" idx="2"/>
          </p:nvPr>
        </p:nvSpPr>
        <p:spPr>
          <a:prstGeom prst="rect">
            <a:avLst/>
          </a:prstGeom>
        </p:spPr>
        <p:txBody>
          <a:bodyPr/>
          <a:lstStyle/>
          <a:p>
            <a:pPr lvl="0"/>
            <a:fld id="{86CB4B4D-7CA3-9044-876B-883B54F8677D}" type="slidenum"/>
          </a:p>
        </p:txBody>
      </p:sp>
      <p:sp>
        <p:nvSpPr>
          <p:cNvPr id="53" name="Shape 53"/>
          <p:cNvSpPr/>
          <p:nvPr>
            <p:ph type="title"/>
          </p:nvPr>
        </p:nvSpPr>
        <p:spPr>
          <a:xfrm>
            <a:off x="727268" y="3173505"/>
            <a:ext cx="6383538" cy="2433916"/>
          </a:xfrm>
          <a:prstGeom prst="rect">
            <a:avLst/>
          </a:prstGeom>
        </p:spPr>
        <p:txBody>
          <a:bodyPr anchor="b"/>
          <a:lstStyle/>
          <a:p>
            <a:pPr lvl="0">
              <a:defRPr b="0" sz="1800">
                <a:solidFill>
                  <a:srgbClr val="000000"/>
                </a:solidFill>
              </a:defRPr>
            </a:pPr>
            <a:r>
              <a:rPr b="1" sz="4600">
                <a:solidFill>
                  <a:srgbClr val="111423">
                    <a:alpha val="82500"/>
                  </a:srgbClr>
                </a:solidFill>
              </a:rPr>
              <a:t>Click to edit Master title style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DD5FF"/>
            </a:gs>
            <a:gs pos="60000">
              <a:srgbClr val="FFFFFF"/>
            </a:gs>
            <a:gs pos="100000">
              <a:srgbClr val="5BB9FF"/>
            </a:gs>
          </a:gsLst>
          <a:path path="circle">
            <a:fillToRect l="50000" t="50000" r="50000" b="50000"/>
          </a:path>
        </a:gradFill>
      </p:bgPr>
    </p:bg>
    <p:spTree>
      <p:nvGrpSpPr>
        <p:cNvPr id="1" name=""/>
        <p:cNvGrpSpPr/>
        <p:nvPr/>
      </p:nvGrpSpPr>
      <p:grpSpPr>
        <a:xfrm>
          <a:off x="0" y="0"/>
          <a:ext cx="0" cy="0"/>
          <a:chOff x="0" y="0"/>
          <a:chExt cx="0" cy="0"/>
        </a:xfrm>
      </p:grpSpPr>
      <p:sp>
        <p:nvSpPr>
          <p:cNvPr id="2" name="Shape 2"/>
          <p:cNvSpPr/>
          <p:nvPr/>
        </p:nvSpPr>
        <p:spPr>
          <a:xfrm>
            <a:off x="0" y="5105400"/>
            <a:ext cx="9144000" cy="1752600"/>
          </a:xfrm>
          <a:prstGeom prst="rect">
            <a:avLst/>
          </a:prstGeom>
          <a:gradFill>
            <a:gsLst>
              <a:gs pos="0">
                <a:srgbClr val="FFFFFF">
                  <a:alpha val="91000"/>
                </a:srgbClr>
              </a:gs>
              <a:gs pos="37000">
                <a:srgbClr val="FFFFFF">
                  <a:alpha val="76000"/>
                </a:srgbClr>
              </a:gs>
              <a:gs pos="100000">
                <a:srgbClr val="B4DCFA">
                  <a:alpha val="79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3" name="Shape 3"/>
          <p:cNvSpPr/>
          <p:nvPr/>
        </p:nvSpPr>
        <p:spPr>
          <a:xfrm>
            <a:off x="0" y="0"/>
            <a:ext cx="9144000" cy="5105400"/>
          </a:xfrm>
          <a:prstGeom prst="rect">
            <a:avLst/>
          </a:prstGeom>
          <a:gradFill>
            <a:gsLst>
              <a:gs pos="0">
                <a:srgbClr val="FFFFFF">
                  <a:alpha val="89000"/>
                </a:srgbClr>
              </a:gs>
              <a:gs pos="48000">
                <a:srgbClr val="FFFFFF">
                  <a:alpha val="62000"/>
                </a:srgbClr>
              </a:gs>
              <a:gs pos="100000">
                <a:srgbClr val="B4DCFA">
                  <a:alpha val="7900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4" name="Shape 4"/>
          <p:cNvSpPr/>
          <p:nvPr/>
        </p:nvSpPr>
        <p:spPr>
          <a:xfrm>
            <a:off x="0" y="3768304"/>
            <a:ext cx="9144000" cy="2286001"/>
          </a:xfrm>
          <a:prstGeom prst="rect">
            <a:avLst/>
          </a:prstGeom>
          <a:gradFill>
            <a:gsLst>
              <a:gs pos="0">
                <a:srgbClr val="FFFFFF">
                  <a:alpha val="0"/>
                </a:srgbClr>
              </a:gs>
              <a:gs pos="29000">
                <a:srgbClr val="FFFFFF">
                  <a:alpha val="30000"/>
                </a:srgbClr>
              </a:gs>
              <a:gs pos="45000">
                <a:srgbClr val="B4DCFA">
                  <a:alpha val="40000"/>
                </a:srgbClr>
              </a:gs>
              <a:gs pos="55000">
                <a:srgbClr val="FFFFFF">
                  <a:alpha val="26000"/>
                </a:srgbClr>
              </a:gs>
              <a:gs pos="64999">
                <a:srgbClr val="B4DCFA">
                  <a:alpha val="60000"/>
                </a:srgbClr>
              </a:gs>
              <a:gs pos="100000">
                <a:srgbClr val="FFFFFF">
                  <a:alpha val="0"/>
                </a:srgbClr>
              </a:gs>
            </a:gsLst>
            <a:lin ang="5400000"/>
          </a:gradFill>
          <a:ln w="12700">
            <a:miter lim="400000"/>
          </a:ln>
        </p:spPr>
        <p:txBody>
          <a:bodyPr lIns="0" tIns="0" rIns="0" bIns="0" anchor="ctr"/>
          <a:lstStyle/>
          <a:p>
            <a:pPr lvl="0" algn="ctr">
              <a:defRPr>
                <a:solidFill>
                  <a:srgbClr val="FFFFFF"/>
                </a:solidFill>
              </a:defRPr>
            </a:pPr>
          </a:p>
        </p:txBody>
      </p:sp>
      <p:sp>
        <p:nvSpPr>
          <p:cNvPr id="5" name="Shape 5"/>
          <p:cNvSpPr/>
          <p:nvPr/>
        </p:nvSpPr>
        <p:spPr>
          <a:xfrm>
            <a:off x="0" y="1600200"/>
            <a:ext cx="9144000" cy="510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56000">
                <a:srgbClr val="FFFFFF">
                  <a:alpha val="0"/>
                </a:srgbClr>
              </a:gs>
            </a:gsLst>
            <a:path path="circle">
              <a:fillToRect l="37721" t="-19636" r="62278" b="119636"/>
            </a:path>
          </a:gradFill>
          <a:ln w="12700">
            <a:miter lim="400000"/>
          </a:ln>
        </p:spPr>
        <p:txBody>
          <a:bodyPr lIns="0" tIns="0" rIns="0" bIns="0" anchor="ctr"/>
          <a:lstStyle/>
          <a:p>
            <a:pPr lvl="0" algn="ctr">
              <a:defRPr>
                <a:solidFill>
                  <a:srgbClr val="FFFFFF"/>
                </a:solidFill>
              </a:defRPr>
            </a:pPr>
          </a:p>
        </p:txBody>
      </p:sp>
      <p:sp>
        <p:nvSpPr>
          <p:cNvPr id="6" name="Shape 6"/>
          <p:cNvSpPr/>
          <p:nvPr>
            <p:ph type="title"/>
          </p:nvPr>
        </p:nvSpPr>
        <p:spPr>
          <a:xfrm>
            <a:off x="1153757" y="376516"/>
            <a:ext cx="2057401" cy="6481485"/>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b="0" sz="1800">
                <a:solidFill>
                  <a:srgbClr val="000000"/>
                </a:solidFill>
              </a:defRPr>
            </a:pPr>
            <a:r>
              <a:rPr b="1" sz="4600">
                <a:solidFill>
                  <a:srgbClr val="111423">
                    <a:alpha val="82500"/>
                  </a:srgbClr>
                </a:solidFill>
              </a:rPr>
              <a:t>Click to edit Master title style</a:t>
            </a:r>
          </a:p>
        </p:txBody>
      </p:sp>
      <p:sp>
        <p:nvSpPr>
          <p:cNvPr id="7" name="Shape 7"/>
          <p:cNvSpPr/>
          <p:nvPr>
            <p:ph type="body" idx="1"/>
          </p:nvPr>
        </p:nvSpPr>
        <p:spPr>
          <a:xfrm>
            <a:off x="3324112" y="731519"/>
            <a:ext cx="4829288" cy="612648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200">
                <a:solidFill>
                  <a:srgbClr val="404040"/>
                </a:solidFill>
              </a:rPr>
              <a:t>Click to edit Master text styles</a:t>
            </a:r>
            <a:endParaRPr sz="2200">
              <a:solidFill>
                <a:srgbClr val="404040"/>
              </a:solidFill>
            </a:endParaRPr>
          </a:p>
          <a:p>
            <a:pPr lvl="1">
              <a:defRPr sz="1800">
                <a:solidFill>
                  <a:srgbClr val="000000"/>
                </a:solidFill>
              </a:defRPr>
            </a:pPr>
            <a:r>
              <a:rPr sz="2200">
                <a:solidFill>
                  <a:srgbClr val="404040"/>
                </a:solidFill>
              </a:rPr>
              <a:t>Second level</a:t>
            </a:r>
            <a:endParaRPr sz="2200">
              <a:solidFill>
                <a:srgbClr val="404040"/>
              </a:solidFill>
            </a:endParaRPr>
          </a:p>
          <a:p>
            <a:pPr lvl="2">
              <a:defRPr sz="1800">
                <a:solidFill>
                  <a:srgbClr val="000000"/>
                </a:solidFill>
              </a:defRPr>
            </a:pPr>
            <a:r>
              <a:rPr sz="2200">
                <a:solidFill>
                  <a:srgbClr val="404040"/>
                </a:solidFill>
              </a:rPr>
              <a:t>Third level</a:t>
            </a:r>
            <a:endParaRPr sz="2200">
              <a:solidFill>
                <a:srgbClr val="404040"/>
              </a:solidFill>
            </a:endParaRPr>
          </a:p>
          <a:p>
            <a:pPr lvl="3">
              <a:defRPr sz="1800">
                <a:solidFill>
                  <a:srgbClr val="000000"/>
                </a:solidFill>
              </a:defRPr>
            </a:pPr>
            <a:r>
              <a:rPr sz="2200">
                <a:solidFill>
                  <a:srgbClr val="404040"/>
                </a:solidFill>
              </a:rPr>
              <a:t>Fourth level</a:t>
            </a:r>
            <a:endParaRPr sz="2200">
              <a:solidFill>
                <a:srgbClr val="404040"/>
              </a:solidFill>
            </a:endParaRPr>
          </a:p>
          <a:p>
            <a:pPr lvl="4">
              <a:defRPr sz="1800">
                <a:solidFill>
                  <a:srgbClr val="000000"/>
                </a:solidFill>
              </a:defRPr>
            </a:pPr>
            <a:r>
              <a:rPr sz="2200">
                <a:solidFill>
                  <a:srgbClr val="404040"/>
                </a:solidFill>
              </a:rPr>
              <a:t>Fifth level</a:t>
            </a:r>
          </a:p>
        </p:txBody>
      </p:sp>
      <p:sp>
        <p:nvSpPr>
          <p:cNvPr id="8" name="Shape 8"/>
          <p:cNvSpPr/>
          <p:nvPr>
            <p:ph type="sldNum" sz="quarter" idx="2"/>
          </p:nvPr>
        </p:nvSpPr>
        <p:spPr>
          <a:xfrm>
            <a:off x="3810000" y="6220142"/>
            <a:ext cx="1828800" cy="269241"/>
          </a:xfrm>
          <a:prstGeom prst="rect">
            <a:avLst/>
          </a:prstGeom>
          <a:ln w="12700">
            <a:miter lim="400000"/>
          </a:ln>
        </p:spPr>
        <p:txBody>
          <a:bodyPr lIns="45719" rIns="45719" anchor="ctr">
            <a:spAutoFit/>
          </a:bodyPr>
          <a:lstStyle>
            <a:lvl1pPr algn="ctr">
              <a:defRPr b="1" sz="1200">
                <a:solidFill>
                  <a:srgbClr val="808080"/>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marL="320040" indent="-320040">
        <a:buClr>
          <a:srgbClr val="C3260C"/>
        </a:buClr>
        <a:buSzPct val="128000"/>
        <a:buFont typeface="Georgia"/>
        <a:buChar char="*"/>
        <a:defRPr b="1" sz="4600">
          <a:solidFill>
            <a:srgbClr val="111423">
              <a:alpha val="82500"/>
            </a:srgbClr>
          </a:solidFill>
          <a:latin typeface="Trebuchet MS"/>
          <a:ea typeface="Trebuchet MS"/>
          <a:cs typeface="Trebuchet MS"/>
          <a:sym typeface="Trebuchet MS"/>
        </a:defRPr>
      </a:lvl1pPr>
      <a:lvl2pPr>
        <a:buClr>
          <a:srgbClr val="C3260C"/>
        </a:buClr>
        <a:buFont typeface="Georgia"/>
        <a:defRPr b="1" sz="4600">
          <a:solidFill>
            <a:srgbClr val="111423">
              <a:alpha val="82500"/>
            </a:srgbClr>
          </a:solidFill>
          <a:latin typeface="Trebuchet MS"/>
          <a:ea typeface="Trebuchet MS"/>
          <a:cs typeface="Trebuchet MS"/>
          <a:sym typeface="Trebuchet MS"/>
        </a:defRPr>
      </a:lvl2pPr>
      <a:lvl3pPr>
        <a:buClr>
          <a:srgbClr val="C3260C"/>
        </a:buClr>
        <a:buFont typeface="Georgia"/>
        <a:defRPr b="1" sz="4600">
          <a:solidFill>
            <a:srgbClr val="111423">
              <a:alpha val="82500"/>
            </a:srgbClr>
          </a:solidFill>
          <a:latin typeface="Trebuchet MS"/>
          <a:ea typeface="Trebuchet MS"/>
          <a:cs typeface="Trebuchet MS"/>
          <a:sym typeface="Trebuchet MS"/>
        </a:defRPr>
      </a:lvl3pPr>
      <a:lvl4pPr>
        <a:buClr>
          <a:srgbClr val="C3260C"/>
        </a:buClr>
        <a:buFont typeface="Georgia"/>
        <a:defRPr b="1" sz="4600">
          <a:solidFill>
            <a:srgbClr val="111423">
              <a:alpha val="82500"/>
            </a:srgbClr>
          </a:solidFill>
          <a:latin typeface="Trebuchet MS"/>
          <a:ea typeface="Trebuchet MS"/>
          <a:cs typeface="Trebuchet MS"/>
          <a:sym typeface="Trebuchet MS"/>
        </a:defRPr>
      </a:lvl4pPr>
      <a:lvl5pPr>
        <a:buClr>
          <a:srgbClr val="C3260C"/>
        </a:buClr>
        <a:buFont typeface="Georgia"/>
        <a:defRPr b="1" sz="4600">
          <a:solidFill>
            <a:srgbClr val="111423">
              <a:alpha val="82500"/>
            </a:srgbClr>
          </a:solidFill>
          <a:latin typeface="Trebuchet MS"/>
          <a:ea typeface="Trebuchet MS"/>
          <a:cs typeface="Trebuchet MS"/>
          <a:sym typeface="Trebuchet MS"/>
        </a:defRPr>
      </a:lvl5pPr>
      <a:lvl6pPr>
        <a:buClr>
          <a:srgbClr val="C3260C"/>
        </a:buClr>
        <a:buFont typeface="Georgia"/>
        <a:defRPr b="1" sz="4600">
          <a:solidFill>
            <a:srgbClr val="111423">
              <a:alpha val="82500"/>
            </a:srgbClr>
          </a:solidFill>
          <a:latin typeface="Trebuchet MS"/>
          <a:ea typeface="Trebuchet MS"/>
          <a:cs typeface="Trebuchet MS"/>
          <a:sym typeface="Trebuchet MS"/>
        </a:defRPr>
      </a:lvl6pPr>
      <a:lvl7pPr>
        <a:buClr>
          <a:srgbClr val="C3260C"/>
        </a:buClr>
        <a:buFont typeface="Georgia"/>
        <a:defRPr b="1" sz="4600">
          <a:solidFill>
            <a:srgbClr val="111423">
              <a:alpha val="82500"/>
            </a:srgbClr>
          </a:solidFill>
          <a:latin typeface="Trebuchet MS"/>
          <a:ea typeface="Trebuchet MS"/>
          <a:cs typeface="Trebuchet MS"/>
          <a:sym typeface="Trebuchet MS"/>
        </a:defRPr>
      </a:lvl7pPr>
      <a:lvl8pPr>
        <a:buClr>
          <a:srgbClr val="C3260C"/>
        </a:buClr>
        <a:buFont typeface="Georgia"/>
        <a:defRPr b="1" sz="4600">
          <a:solidFill>
            <a:srgbClr val="111423">
              <a:alpha val="82500"/>
            </a:srgbClr>
          </a:solidFill>
          <a:latin typeface="Trebuchet MS"/>
          <a:ea typeface="Trebuchet MS"/>
          <a:cs typeface="Trebuchet MS"/>
          <a:sym typeface="Trebuchet MS"/>
        </a:defRPr>
      </a:lvl8pPr>
      <a:lvl9pPr>
        <a:buClr>
          <a:srgbClr val="C3260C"/>
        </a:buClr>
        <a:buFont typeface="Georgia"/>
        <a:defRPr b="1" sz="4600">
          <a:solidFill>
            <a:srgbClr val="111423">
              <a:alpha val="82500"/>
            </a:srgbClr>
          </a:solidFill>
          <a:latin typeface="Trebuchet MS"/>
          <a:ea typeface="Trebuchet MS"/>
          <a:cs typeface="Trebuchet MS"/>
          <a:sym typeface="Trebuchet MS"/>
        </a:defRPr>
      </a:lvl9pPr>
    </p:titleStyle>
    <p:bodyStyle>
      <a:lvl1pPr marL="228600" indent="-182879">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1pPr>
      <a:lvl2pPr marL="566927" indent="-201167">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2pPr>
      <a:lvl3pPr marL="863600" indent="-223519">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3pPr>
      <a:lvl4pPr marL="1165860" indent="-251460">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4pPr>
      <a:lvl5pPr marL="1494390" indent="-287382">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5pPr>
      <a:lvl6pPr marL="1768710" indent="-287382">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6pPr>
      <a:lvl7pPr marL="2070462" indent="-287382">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7pPr>
      <a:lvl8pPr marL="2390502" indent="-287382">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8pPr>
      <a:lvl9pPr marL="2692254" indent="-287382">
        <a:spcBef>
          <a:spcPts val="500"/>
        </a:spcBef>
        <a:buClr>
          <a:srgbClr val="C3260C"/>
        </a:buClr>
        <a:buSzPct val="130000"/>
        <a:buFont typeface="Georgia"/>
        <a:buChar char="*"/>
        <a:defRPr sz="2200">
          <a:solidFill>
            <a:srgbClr val="404040"/>
          </a:solidFill>
          <a:latin typeface="Trebuchet MS"/>
          <a:ea typeface="Trebuchet MS"/>
          <a:cs typeface="Trebuchet MS"/>
          <a:sym typeface="Trebuchet MS"/>
        </a:defRPr>
      </a:lvl9pPr>
    </p:bodyStyle>
    <p:otherStyle>
      <a:lvl1pPr algn="ctr">
        <a:defRPr b="1" sz="1200">
          <a:solidFill>
            <a:schemeClr val="tx1"/>
          </a:solidFill>
          <a:latin typeface="+mn-lt"/>
          <a:ea typeface="+mn-ea"/>
          <a:cs typeface="+mn-cs"/>
          <a:sym typeface="Trebuchet MS"/>
        </a:defRPr>
      </a:lvl1pPr>
      <a:lvl2pPr indent="457200" algn="ctr">
        <a:defRPr b="1" sz="1200">
          <a:solidFill>
            <a:schemeClr val="tx1"/>
          </a:solidFill>
          <a:latin typeface="+mn-lt"/>
          <a:ea typeface="+mn-ea"/>
          <a:cs typeface="+mn-cs"/>
          <a:sym typeface="Trebuchet MS"/>
        </a:defRPr>
      </a:lvl2pPr>
      <a:lvl3pPr indent="914400" algn="ctr">
        <a:defRPr b="1" sz="1200">
          <a:solidFill>
            <a:schemeClr val="tx1"/>
          </a:solidFill>
          <a:latin typeface="+mn-lt"/>
          <a:ea typeface="+mn-ea"/>
          <a:cs typeface="+mn-cs"/>
          <a:sym typeface="Trebuchet MS"/>
        </a:defRPr>
      </a:lvl3pPr>
      <a:lvl4pPr indent="1371600" algn="ctr">
        <a:defRPr b="1" sz="1200">
          <a:solidFill>
            <a:schemeClr val="tx1"/>
          </a:solidFill>
          <a:latin typeface="+mn-lt"/>
          <a:ea typeface="+mn-ea"/>
          <a:cs typeface="+mn-cs"/>
          <a:sym typeface="Trebuchet MS"/>
        </a:defRPr>
      </a:lvl4pPr>
      <a:lvl5pPr indent="1828800" algn="ctr">
        <a:defRPr b="1" sz="1200">
          <a:solidFill>
            <a:schemeClr val="tx1"/>
          </a:solidFill>
          <a:latin typeface="+mn-lt"/>
          <a:ea typeface="+mn-ea"/>
          <a:cs typeface="+mn-cs"/>
          <a:sym typeface="Trebuchet MS"/>
        </a:defRPr>
      </a:lvl5pPr>
      <a:lvl6pPr indent="2286000" algn="ctr">
        <a:defRPr b="1" sz="1200">
          <a:solidFill>
            <a:schemeClr val="tx1"/>
          </a:solidFill>
          <a:latin typeface="+mn-lt"/>
          <a:ea typeface="+mn-ea"/>
          <a:cs typeface="+mn-cs"/>
          <a:sym typeface="Trebuchet MS"/>
        </a:defRPr>
      </a:lvl6pPr>
      <a:lvl7pPr indent="2743200" algn="ctr">
        <a:defRPr b="1" sz="1200">
          <a:solidFill>
            <a:schemeClr val="tx1"/>
          </a:solidFill>
          <a:latin typeface="+mn-lt"/>
          <a:ea typeface="+mn-ea"/>
          <a:cs typeface="+mn-cs"/>
          <a:sym typeface="Trebuchet MS"/>
        </a:defRPr>
      </a:lvl7pPr>
      <a:lvl8pPr indent="3200400" algn="ctr">
        <a:defRPr b="1" sz="1200">
          <a:solidFill>
            <a:schemeClr val="tx1"/>
          </a:solidFill>
          <a:latin typeface="+mn-lt"/>
          <a:ea typeface="+mn-ea"/>
          <a:cs typeface="+mn-cs"/>
          <a:sym typeface="Trebuchet MS"/>
        </a:defRPr>
      </a:lvl8pPr>
      <a:lvl9pPr indent="3657600" algn="ctr">
        <a:defRPr b="1" sz="1200">
          <a:solidFill>
            <a:schemeClr val="tx1"/>
          </a:solidFill>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xfrm>
            <a:off x="1447800" y="4572000"/>
            <a:ext cx="7517804" cy="1881654"/>
          </a:xfrm>
          <a:prstGeom prst="rect">
            <a:avLst/>
          </a:prstGeom>
        </p:spPr>
        <p:txBody>
          <a:bodyPr/>
          <a:lstStyle/>
          <a:p>
            <a:pPr lvl="0">
              <a:spcBef>
                <a:spcPts val="600"/>
              </a:spcBef>
              <a:defRPr sz="1800">
                <a:solidFill>
                  <a:srgbClr val="000000"/>
                </a:solidFill>
              </a:defRPr>
            </a:pPr>
            <a:r>
              <a:rPr sz="2800">
                <a:solidFill>
                  <a:srgbClr val="212745"/>
                </a:solidFill>
              </a:rPr>
              <a:t>Presentation: IMKessel</a:t>
            </a:r>
            <a:endParaRPr sz="2800">
              <a:solidFill>
                <a:srgbClr val="212745"/>
              </a:solidFill>
            </a:endParaRPr>
          </a:p>
          <a:p>
            <a:pPr lvl="0">
              <a:spcBef>
                <a:spcPts val="600"/>
              </a:spcBef>
              <a:defRPr sz="1800">
                <a:solidFill>
                  <a:srgbClr val="000000"/>
                </a:solidFill>
              </a:defRPr>
            </a:pPr>
            <a:r>
              <a:rPr sz="2800">
                <a:solidFill>
                  <a:srgbClr val="212745"/>
                </a:solidFill>
              </a:rPr>
              <a:t>Text: Owl.English.Perdue</a:t>
            </a:r>
            <a:endParaRPr sz="2800">
              <a:solidFill>
                <a:srgbClr val="212745"/>
              </a:solidFill>
            </a:endParaRPr>
          </a:p>
          <a:p>
            <a:pPr lvl="0">
              <a:spcBef>
                <a:spcPts val="600"/>
              </a:spcBef>
              <a:defRPr sz="1800">
                <a:solidFill>
                  <a:srgbClr val="000000"/>
                </a:solidFill>
              </a:defRPr>
            </a:pPr>
            <a:r>
              <a:rPr sz="2800">
                <a:solidFill>
                  <a:srgbClr val="212745"/>
                </a:solidFill>
              </a:rPr>
              <a:t>(</a:t>
            </a:r>
            <a:r>
              <a:rPr sz="2400">
                <a:solidFill>
                  <a:srgbClr val="603C14"/>
                </a:solidFill>
                <a:latin typeface="Verdana"/>
                <a:ea typeface="Verdana"/>
                <a:cs typeface="Verdana"/>
                <a:sym typeface="Verdana"/>
              </a:rPr>
              <a:t>Sean M. Conrey, Mark Pepper, Allen Brizee)</a:t>
            </a:r>
          </a:p>
        </p:txBody>
      </p:sp>
      <p:sp>
        <p:nvSpPr>
          <p:cNvPr id="66" name="Shape 66"/>
          <p:cNvSpPr/>
          <p:nvPr>
            <p:ph type="title"/>
          </p:nvPr>
        </p:nvSpPr>
        <p:spPr>
          <a:xfrm>
            <a:off x="817580" y="1295399"/>
            <a:ext cx="7175353" cy="3630059"/>
          </a:xfrm>
          <a:prstGeom prst="rect">
            <a:avLst/>
          </a:prstGeom>
        </p:spPr>
        <p:txBody>
          <a:bodyPr lIns="0" tIns="0" rIns="0" bIns="0">
            <a:normAutofit fontScale="100000" lnSpcReduction="0"/>
          </a:bodyPr>
          <a:lstStyle>
            <a:lvl1pPr marL="860213" indent="-677333">
              <a:defRPr sz="8000"/>
            </a:lvl1pPr>
          </a:lstStyle>
          <a:p>
            <a:pPr lvl="0">
              <a:defRPr b="0" sz="1800">
                <a:solidFill>
                  <a:srgbClr val="000000"/>
                </a:solidFill>
              </a:defRPr>
            </a:pPr>
            <a:r>
              <a:rPr b="1" sz="8000">
                <a:solidFill>
                  <a:srgbClr val="111423">
                    <a:alpha val="82500"/>
                  </a:srgbClr>
                </a:solidFill>
              </a:rPr>
              <a:t>Using Quotations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381000" y="304799"/>
            <a:ext cx="8382000" cy="209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Indirect Quotations</a:t>
            </a:r>
            <a:endParaRPr b="1" sz="5400">
              <a:solidFill>
                <a:srgbClr val="603C14"/>
              </a:solidFill>
              <a:latin typeface="Georgia"/>
              <a:ea typeface="Georgia"/>
              <a:cs typeface="Georgia"/>
              <a:sym typeface="Georgia"/>
            </a:endParaRPr>
          </a:p>
          <a:p>
            <a:pPr lvl="0"/>
            <a:endParaRPr sz="2800"/>
          </a:p>
          <a:p>
            <a:pPr lvl="0"/>
            <a:endParaRPr sz="2800"/>
          </a:p>
        </p:txBody>
      </p:sp>
      <p:sp>
        <p:nvSpPr>
          <p:cNvPr id="107" name="Shape 107"/>
          <p:cNvSpPr/>
          <p:nvPr/>
        </p:nvSpPr>
        <p:spPr>
          <a:xfrm>
            <a:off x="266700" y="1524000"/>
            <a:ext cx="8610600"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latin typeface="Calibri"/>
                <a:ea typeface="Calibri"/>
                <a:cs typeface="Calibri"/>
                <a:sym typeface="Calibri"/>
              </a:rPr>
              <a:t>Many writers struggle with when to use direct quotations versus indirect quotations. Use the following tips to guide you in your choice.</a:t>
            </a:r>
            <a:endParaRPr sz="2400">
              <a:latin typeface="Calibri"/>
              <a:ea typeface="Calibri"/>
              <a:cs typeface="Calibri"/>
              <a:sym typeface="Calibri"/>
            </a:endParaRPr>
          </a:p>
          <a:p>
            <a:pPr lvl="0"/>
            <a:endParaRPr sz="2400">
              <a:latin typeface="Calibri"/>
              <a:ea typeface="Calibri"/>
              <a:cs typeface="Calibri"/>
              <a:sym typeface="Calibri"/>
            </a:endParaRPr>
          </a:p>
          <a:p>
            <a:pPr lvl="0"/>
            <a:r>
              <a:rPr sz="2400">
                <a:latin typeface="Calibri"/>
                <a:ea typeface="Calibri"/>
                <a:cs typeface="Calibri"/>
                <a:sym typeface="Calibri"/>
              </a:rPr>
              <a:t>Use direct quotations when the source material uses language that is particularly striking or notable. Do not rob such language of its power by altering it.</a:t>
            </a:r>
            <a:endParaRPr sz="2400">
              <a:latin typeface="Calibri"/>
              <a:ea typeface="Calibri"/>
              <a:cs typeface="Calibri"/>
              <a:sym typeface="Calibri"/>
            </a:endParaRPr>
          </a:p>
          <a:p>
            <a:pPr lvl="0"/>
            <a:endParaRPr sz="2400">
              <a:latin typeface="Calibri"/>
              <a:ea typeface="Calibri"/>
              <a:cs typeface="Calibri"/>
              <a:sym typeface="Calibri"/>
            </a:endParaRPr>
          </a:p>
          <a:p>
            <a:pPr lvl="0"/>
            <a:endParaRPr sz="2400">
              <a:latin typeface="Calibri"/>
              <a:ea typeface="Calibri"/>
              <a:cs typeface="Calibri"/>
              <a:sym typeface="Calibri"/>
            </a:endParaRPr>
          </a:p>
          <a:p>
            <a:pPr lvl="0"/>
            <a:r>
              <a:rPr b="1" sz="2800">
                <a:solidFill>
                  <a:srgbClr val="FF0000"/>
                </a:solidFill>
                <a:latin typeface="Bodoni MT"/>
                <a:ea typeface="Bodoni MT"/>
                <a:cs typeface="Bodoni MT"/>
                <a:sym typeface="Bodoni MT"/>
              </a:rPr>
              <a:t>If the words are gold, keep them </a:t>
            </a:r>
            <a:endParaRPr b="1" sz="2800">
              <a:solidFill>
                <a:srgbClr val="FF0000"/>
              </a:solidFill>
              <a:latin typeface="Bodoni MT"/>
              <a:ea typeface="Bodoni MT"/>
              <a:cs typeface="Bodoni MT"/>
              <a:sym typeface="Bodoni MT"/>
            </a:endParaRPr>
          </a:p>
          <a:p>
            <a:pPr lvl="0"/>
            <a:r>
              <a:rPr b="1" sz="2800">
                <a:solidFill>
                  <a:srgbClr val="FF0000"/>
                </a:solidFill>
                <a:latin typeface="Bodoni MT"/>
                <a:ea typeface="Bodoni MT"/>
                <a:cs typeface="Bodoni MT"/>
                <a:sym typeface="Bodoni MT"/>
              </a:rPr>
              <a:t>(i.e., use the quote(s)).</a:t>
            </a:r>
          </a:p>
        </p:txBody>
      </p:sp>
      <p:pic>
        <p:nvPicPr>
          <p:cNvPr id="108" name="image10.png"/>
          <p:cNvPicPr/>
          <p:nvPr/>
        </p:nvPicPr>
        <p:blipFill>
          <a:blip r:embed="rId3">
            <a:extLst/>
          </a:blip>
          <a:stretch>
            <a:fillRect/>
          </a:stretch>
        </p:blipFill>
        <p:spPr>
          <a:xfrm>
            <a:off x="5762625" y="4038600"/>
            <a:ext cx="3114675" cy="2657475"/>
          </a:xfrm>
          <a:prstGeom prst="rect">
            <a:avLst/>
          </a:pr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381000" y="304799"/>
            <a:ext cx="8382000" cy="209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Indirect Quotations</a:t>
            </a:r>
            <a:endParaRPr b="1" sz="5400">
              <a:solidFill>
                <a:srgbClr val="603C14"/>
              </a:solidFill>
              <a:latin typeface="Georgia"/>
              <a:ea typeface="Georgia"/>
              <a:cs typeface="Georgia"/>
              <a:sym typeface="Georgia"/>
            </a:endParaRPr>
          </a:p>
          <a:p>
            <a:pPr lvl="0"/>
            <a:endParaRPr sz="2800"/>
          </a:p>
          <a:p>
            <a:pPr lvl="0"/>
            <a:endParaRPr sz="2800"/>
          </a:p>
        </p:txBody>
      </p:sp>
      <p:sp>
        <p:nvSpPr>
          <p:cNvPr id="113" name="Shape 113"/>
          <p:cNvSpPr/>
          <p:nvPr/>
        </p:nvSpPr>
        <p:spPr>
          <a:xfrm>
            <a:off x="266700" y="1524000"/>
            <a:ext cx="8610600"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Martin Luther King Jr. believed that the end of slavery was important and of great hope to millions of slaves done horribly wrong.</a:t>
            </a:r>
            <a:endParaRPr sz="2400"/>
          </a:p>
          <a:p>
            <a:pPr lvl="0"/>
            <a:endParaRPr sz="2400"/>
          </a:p>
          <a:p>
            <a:pPr lvl="0"/>
            <a:endParaRPr sz="2400"/>
          </a:p>
          <a:p>
            <a:pPr lvl="0"/>
            <a:endParaRPr sz="2400"/>
          </a:p>
          <a:p>
            <a:pPr lvl="0"/>
            <a:r>
              <a:rPr b="1" sz="2400">
                <a:solidFill>
                  <a:srgbClr val="FF0000"/>
                </a:solidFill>
              </a:rPr>
              <a:t>The above should never stand in for:</a:t>
            </a:r>
            <a:endParaRPr b="1" sz="2400">
              <a:solidFill>
                <a:srgbClr val="FF0000"/>
              </a:solidFill>
            </a:endParaRPr>
          </a:p>
          <a:p>
            <a:pPr lvl="0"/>
            <a:endParaRPr b="1" sz="2400">
              <a:solidFill>
                <a:srgbClr val="FF0000"/>
              </a:solidFill>
            </a:endParaRPr>
          </a:p>
          <a:p>
            <a:pPr lvl="0"/>
            <a:r>
              <a:rPr sz="2400"/>
              <a:t>Martin Luther King Jr. said of the Emancipation Proclamation, "This momentous decree came as a great beacon light of hope to millions of Negro slaves who had been seared in the flames of withering injustice."</a:t>
            </a:r>
          </a:p>
        </p:txBody>
      </p:sp>
      <p:pic>
        <p:nvPicPr>
          <p:cNvPr id="114" name="image11.png"/>
          <p:cNvPicPr/>
          <p:nvPr/>
        </p:nvPicPr>
        <p:blipFill>
          <a:blip r:embed="rId2">
            <a:extLst/>
          </a:blip>
          <a:stretch>
            <a:fillRect/>
          </a:stretch>
        </p:blipFill>
        <p:spPr>
          <a:xfrm>
            <a:off x="6085168" y="2457450"/>
            <a:ext cx="2677833" cy="2038350"/>
          </a:xfrm>
          <a:prstGeom prst="rect">
            <a:avLst/>
          </a:pr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381000" y="304799"/>
            <a:ext cx="8382000" cy="209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Indirect Quotations</a:t>
            </a:r>
            <a:endParaRPr b="1" sz="5400">
              <a:solidFill>
                <a:srgbClr val="603C14"/>
              </a:solidFill>
              <a:latin typeface="Georgia"/>
              <a:ea typeface="Georgia"/>
              <a:cs typeface="Georgia"/>
              <a:sym typeface="Georgia"/>
            </a:endParaRPr>
          </a:p>
          <a:p>
            <a:pPr lvl="0"/>
            <a:endParaRPr sz="2800"/>
          </a:p>
          <a:p>
            <a:pPr lvl="0"/>
            <a:endParaRPr sz="2800"/>
          </a:p>
        </p:txBody>
      </p:sp>
      <p:sp>
        <p:nvSpPr>
          <p:cNvPr id="117" name="Shape 117"/>
          <p:cNvSpPr/>
          <p:nvPr/>
        </p:nvSpPr>
        <p:spPr>
          <a:xfrm>
            <a:off x="266700" y="1412794"/>
            <a:ext cx="8610600"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Use an indirect quotation (or paraphrase) when you merely need to summarize key incidents or details of the text.</a:t>
            </a:r>
            <a:endParaRPr sz="2400"/>
          </a:p>
          <a:p>
            <a:pPr lvl="0"/>
            <a:endParaRPr sz="2400"/>
          </a:p>
          <a:p>
            <a:pPr lvl="0"/>
            <a:r>
              <a:rPr sz="2400"/>
              <a:t>Use direct quotations when the author you are quoting has coined a term unique to her or his research and relevant within your own paper.</a:t>
            </a:r>
            <a:endParaRPr sz="2400"/>
          </a:p>
          <a:p>
            <a:pPr lvl="0"/>
            <a:endParaRPr sz="2400"/>
          </a:p>
          <a:p>
            <a:pPr lvl="0"/>
            <a:r>
              <a:rPr sz="2400"/>
              <a:t>When to use direct quotes versus indirect quotes is ultimately a choice you'll learn a feeling for with experience. However, always try to have a sense for                            why you've chosen your quote. In other</a:t>
            </a:r>
            <a:endParaRPr sz="2400"/>
          </a:p>
          <a:p>
            <a:pPr lvl="0"/>
            <a:r>
              <a:rPr sz="2400"/>
              <a:t>words, never put quotes in your paper</a:t>
            </a:r>
            <a:endParaRPr sz="2400"/>
          </a:p>
          <a:p>
            <a:pPr lvl="0"/>
            <a:r>
              <a:rPr sz="2400"/>
              <a:t> simply because your teacher says, </a:t>
            </a:r>
            <a:endParaRPr sz="2400"/>
          </a:p>
          <a:p>
            <a:pPr lvl="0"/>
            <a:r>
              <a:rPr sz="2400"/>
              <a:t>"You must use quotes."</a:t>
            </a:r>
          </a:p>
        </p:txBody>
      </p:sp>
      <p:pic>
        <p:nvPicPr>
          <p:cNvPr id="118" name="image12.png"/>
          <p:cNvPicPr/>
          <p:nvPr/>
        </p:nvPicPr>
        <p:blipFill>
          <a:blip r:embed="rId2">
            <a:extLst/>
          </a:blip>
          <a:stretch>
            <a:fillRect/>
          </a:stretch>
        </p:blipFill>
        <p:spPr>
          <a:xfrm>
            <a:off x="6349710" y="4878764"/>
            <a:ext cx="2447926" cy="1866901"/>
          </a:xfrm>
          <a:prstGeom prst="rect">
            <a:avLst/>
          </a:pr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381000" y="304800"/>
            <a:ext cx="8382000" cy="603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How to Use Quotation Marks</a:t>
            </a:r>
            <a:endParaRPr b="1" sz="5400">
              <a:solidFill>
                <a:srgbClr val="603C14"/>
              </a:solidFill>
              <a:latin typeface="Georgia"/>
              <a:ea typeface="Georgia"/>
              <a:cs typeface="Georgia"/>
              <a:sym typeface="Georgia"/>
            </a:endParaRPr>
          </a:p>
          <a:p>
            <a:pPr lvl="0"/>
            <a:endParaRPr sz="2800"/>
          </a:p>
          <a:p>
            <a:pPr lvl="0"/>
            <a:endParaRPr sz="2000">
              <a:latin typeface="Verdana"/>
              <a:ea typeface="Verdana"/>
              <a:cs typeface="Verdana"/>
              <a:sym typeface="Verdana"/>
            </a:endParaRPr>
          </a:p>
          <a:p>
            <a:pPr lvl="0"/>
            <a:r>
              <a:rPr b="1" sz="2000">
                <a:solidFill>
                  <a:srgbClr val="31489F"/>
                </a:solidFill>
                <a:latin typeface="Verdana"/>
                <a:ea typeface="Verdana"/>
                <a:cs typeface="Verdana"/>
                <a:sym typeface="Verdana"/>
              </a:rPr>
              <a:t>The primary function of </a:t>
            </a:r>
            <a:r>
              <a:rPr b="1" sz="2000">
                <a:solidFill>
                  <a:srgbClr val="C00000"/>
                </a:solidFill>
                <a:latin typeface="Verdana"/>
                <a:ea typeface="Verdana"/>
                <a:cs typeface="Verdana"/>
                <a:sym typeface="Verdana"/>
              </a:rPr>
              <a:t>quotation marks </a:t>
            </a:r>
            <a:endParaRPr b="1" sz="2000">
              <a:solidFill>
                <a:srgbClr val="C00000"/>
              </a:solidFill>
              <a:latin typeface="Verdana"/>
              <a:ea typeface="Verdana"/>
              <a:cs typeface="Verdana"/>
              <a:sym typeface="Verdana"/>
            </a:endParaRPr>
          </a:p>
          <a:p>
            <a:pPr lvl="0"/>
            <a:r>
              <a:rPr b="1" sz="2000">
                <a:solidFill>
                  <a:srgbClr val="31489F"/>
                </a:solidFill>
                <a:latin typeface="Verdana"/>
                <a:ea typeface="Verdana"/>
                <a:cs typeface="Verdana"/>
                <a:sym typeface="Verdana"/>
              </a:rPr>
              <a:t>is to set off and represent exact language </a:t>
            </a:r>
            <a:endParaRPr b="1" sz="2000">
              <a:solidFill>
                <a:srgbClr val="31489F"/>
              </a:solidFill>
              <a:latin typeface="Verdana"/>
              <a:ea typeface="Verdana"/>
              <a:cs typeface="Verdana"/>
              <a:sym typeface="Verdana"/>
            </a:endParaRPr>
          </a:p>
          <a:p>
            <a:pPr lvl="0"/>
            <a:r>
              <a:rPr b="1" sz="2000">
                <a:solidFill>
                  <a:srgbClr val="31489F"/>
                </a:solidFill>
                <a:latin typeface="Verdana"/>
                <a:ea typeface="Verdana"/>
                <a:cs typeface="Verdana"/>
                <a:sym typeface="Verdana"/>
              </a:rPr>
              <a:t>(either spoken or written) that has come from somebody else. </a:t>
            </a:r>
            <a:r>
              <a:rPr sz="2000">
                <a:latin typeface="Verdana"/>
                <a:ea typeface="Verdana"/>
                <a:cs typeface="Verdana"/>
                <a:sym typeface="Verdana"/>
              </a:rPr>
              <a:t>The quotation mark is also used to designate speech acts in fiction and sometimes poetry. Since you will most often use them when working with outside sources, successful use of quotation marks is a practical defense against accidental plagiarism and an excellent practice in academic honesty. The following rules of quotation mark use are the standard in the United States, although it may be of interest that usage rules for this punctuation do vary in other countries.</a:t>
            </a:r>
            <a:endParaRPr sz="2000">
              <a:latin typeface="Verdana"/>
              <a:ea typeface="Verdana"/>
              <a:cs typeface="Verdana"/>
              <a:sym typeface="Verdana"/>
            </a:endParaRPr>
          </a:p>
        </p:txBody>
      </p:sp>
      <p:pic>
        <p:nvPicPr>
          <p:cNvPr id="71" name="image1.png"/>
          <p:cNvPicPr/>
          <p:nvPr/>
        </p:nvPicPr>
        <p:blipFill>
          <a:blip r:embed="rId3">
            <a:extLst/>
          </a:blip>
          <a:stretch>
            <a:fillRect/>
          </a:stretch>
        </p:blipFill>
        <p:spPr>
          <a:xfrm>
            <a:off x="5999555" y="1035495"/>
            <a:ext cx="3093824" cy="2320369"/>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381000" y="304799"/>
            <a:ext cx="8382000" cy="416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800"/>
          </a:p>
          <a:p>
            <a:pPr lvl="0"/>
            <a:endParaRPr sz="2000">
              <a:latin typeface="Verdana"/>
              <a:ea typeface="Verdana"/>
              <a:cs typeface="Verdana"/>
              <a:sym typeface="Verdana"/>
            </a:endParaRPr>
          </a:p>
          <a:p>
            <a:pPr lvl="0"/>
            <a:r>
              <a:rPr sz="2400">
                <a:latin typeface="Verdana"/>
                <a:ea typeface="Verdana"/>
                <a:cs typeface="Verdana"/>
                <a:sym typeface="Verdana"/>
              </a:rPr>
              <a:t>Direct quotations involve incorporating another person's exact words into your own writing.</a:t>
            </a:r>
            <a:endParaRPr sz="2400">
              <a:latin typeface="Verdana"/>
              <a:ea typeface="Verdana"/>
              <a:cs typeface="Verdana"/>
              <a:sym typeface="Verdana"/>
            </a:endParaRPr>
          </a:p>
          <a:p>
            <a:pPr lvl="0"/>
            <a:endParaRPr sz="2400">
              <a:latin typeface="Verdana"/>
              <a:ea typeface="Verdana"/>
              <a:cs typeface="Verdana"/>
              <a:sym typeface="Verdana"/>
            </a:endParaRPr>
          </a:p>
          <a:p>
            <a:pPr lvl="0" marL="609600" indent="-609600">
              <a:buClr>
                <a:srgbClr val="C00000"/>
              </a:buClr>
              <a:buSzPct val="100000"/>
              <a:buFont typeface="Verdana"/>
              <a:buAutoNum type="arabicPeriod" startAt="1"/>
            </a:pPr>
            <a:r>
              <a:rPr b="1" sz="2400">
                <a:solidFill>
                  <a:srgbClr val="C00000"/>
                </a:solidFill>
                <a:latin typeface="Verdana"/>
                <a:ea typeface="Verdana"/>
                <a:cs typeface="Verdana"/>
                <a:sym typeface="Verdana"/>
              </a:rPr>
              <a:t>Quotation marks always come in pairs. </a:t>
            </a:r>
            <a:r>
              <a:rPr sz="2400">
                <a:latin typeface="Verdana"/>
                <a:ea typeface="Verdana"/>
                <a:cs typeface="Verdana"/>
                <a:sym typeface="Verdana"/>
              </a:rPr>
              <a:t>Do not open a quotation and fail to close it at the end of the quoted material.</a:t>
            </a:r>
            <a:endParaRPr sz="2400">
              <a:latin typeface="Verdana"/>
              <a:ea typeface="Verdana"/>
              <a:cs typeface="Verdana"/>
              <a:sym typeface="Verdana"/>
            </a:endParaRPr>
          </a:p>
        </p:txBody>
      </p:sp>
      <p:pic>
        <p:nvPicPr>
          <p:cNvPr id="76" name="image2.png"/>
          <p:cNvPicPr/>
          <p:nvPr/>
        </p:nvPicPr>
        <p:blipFill>
          <a:blip r:embed="rId3">
            <a:extLst/>
          </a:blip>
          <a:stretch>
            <a:fillRect/>
          </a:stretch>
        </p:blipFill>
        <p:spPr>
          <a:xfrm>
            <a:off x="381000" y="4525197"/>
            <a:ext cx="4371975" cy="2007675"/>
          </a:xfrm>
          <a:prstGeom prst="rect">
            <a:avLst/>
          </a:prstGeom>
          <a:ln w="12700">
            <a:miter lim="400000"/>
          </a:ln>
        </p:spPr>
      </p:pic>
      <p:pic>
        <p:nvPicPr>
          <p:cNvPr id="77" name="image3.png"/>
          <p:cNvPicPr/>
          <p:nvPr/>
        </p:nvPicPr>
        <p:blipFill>
          <a:blip r:embed="rId4">
            <a:extLst/>
          </a:blip>
          <a:stretch>
            <a:fillRect/>
          </a:stretch>
        </p:blipFill>
        <p:spPr>
          <a:xfrm>
            <a:off x="6409044" y="3957792"/>
            <a:ext cx="1890660" cy="1571243"/>
          </a:xfrm>
          <a:prstGeom prst="rect">
            <a:avLst/>
          </a:prstGeom>
          <a:ln w="63500" cap="rnd">
            <a:solidFill>
              <a:srgbClr val="333333"/>
            </a:solidFill>
          </a:ln>
          <a:effectLst>
            <a:outerShdw sx="100000" sy="100000" kx="0" ky="0" algn="b" rotWithShape="0" blurRad="381000" dist="292100" dir="5400000">
              <a:srgbClr val="000000">
                <a:alpha val="22000"/>
              </a:srgbClr>
            </a:outerShdw>
          </a:effectLst>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nvSpPr>
        <p:spPr>
          <a:xfrm>
            <a:off x="381000" y="304799"/>
            <a:ext cx="8382000"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800"/>
          </a:p>
          <a:p>
            <a:pPr lvl="0"/>
            <a:endParaRPr sz="2000">
              <a:latin typeface="Verdana"/>
              <a:ea typeface="Verdana"/>
              <a:cs typeface="Verdana"/>
              <a:sym typeface="Verdana"/>
            </a:endParaRPr>
          </a:p>
          <a:p>
            <a:pPr lvl="0"/>
            <a:r>
              <a:rPr sz="2400">
                <a:latin typeface="Verdana"/>
                <a:ea typeface="Verdana"/>
                <a:cs typeface="Verdana"/>
                <a:sym typeface="Verdana"/>
              </a:rPr>
              <a:t>2. Capitalize the first letter of a direct quote when the quoted material is a complete sentence.</a:t>
            </a:r>
            <a:endParaRPr sz="2400">
              <a:latin typeface="Verdana"/>
              <a:ea typeface="Verdana"/>
              <a:cs typeface="Verdana"/>
              <a:sym typeface="Verdana"/>
            </a:endParaRPr>
          </a:p>
          <a:p>
            <a:pPr lvl="0"/>
            <a:endParaRPr sz="2400">
              <a:latin typeface="Verdana"/>
              <a:ea typeface="Verdana"/>
              <a:cs typeface="Verdana"/>
              <a:sym typeface="Verdana"/>
            </a:endParaRPr>
          </a:p>
          <a:p>
            <a:pPr lvl="0"/>
            <a:r>
              <a:rPr sz="2400">
                <a:latin typeface="Courier New"/>
                <a:ea typeface="Courier New"/>
                <a:cs typeface="Courier New"/>
                <a:sym typeface="Courier New"/>
              </a:rPr>
              <a:t>Mr. Johnson, who was working in his field that morning, said, </a:t>
            </a:r>
            <a:r>
              <a:rPr b="1" sz="3200">
                <a:latin typeface="Courier New"/>
                <a:ea typeface="Courier New"/>
                <a:cs typeface="Courier New"/>
                <a:sym typeface="Courier New"/>
              </a:rPr>
              <a:t>"T</a:t>
            </a:r>
            <a:r>
              <a:rPr sz="2400">
                <a:latin typeface="Courier New"/>
                <a:ea typeface="Courier New"/>
                <a:cs typeface="Courier New"/>
                <a:sym typeface="Courier New"/>
              </a:rPr>
              <a:t>he alien spaceship appeared right before my own two eyes.</a:t>
            </a:r>
            <a:r>
              <a:rPr b="1" sz="3200">
                <a:latin typeface="Courier New"/>
                <a:ea typeface="Courier New"/>
                <a:cs typeface="Courier New"/>
                <a:sym typeface="Courier New"/>
              </a:rPr>
              <a:t>"</a:t>
            </a:r>
          </a:p>
        </p:txBody>
      </p:sp>
      <p:pic>
        <p:nvPicPr>
          <p:cNvPr id="82" name="image4.png"/>
          <p:cNvPicPr/>
          <p:nvPr/>
        </p:nvPicPr>
        <p:blipFill>
          <a:blip r:embed="rId3">
            <a:extLst/>
          </a:blip>
          <a:stretch>
            <a:fillRect/>
          </a:stretch>
        </p:blipFill>
        <p:spPr>
          <a:xfrm>
            <a:off x="4724400" y="4370508"/>
            <a:ext cx="4419600" cy="248749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381000" y="304800"/>
            <a:ext cx="8382000"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000">
              <a:latin typeface="Verdana"/>
              <a:ea typeface="Verdana"/>
              <a:cs typeface="Verdana"/>
              <a:sym typeface="Verdana"/>
            </a:endParaRPr>
          </a:p>
          <a:p>
            <a:pPr lvl="0"/>
            <a:r>
              <a:rPr sz="2400">
                <a:latin typeface="Verdana"/>
                <a:ea typeface="Verdana"/>
                <a:cs typeface="Verdana"/>
                <a:sym typeface="Verdana"/>
              </a:rPr>
              <a:t>3. Do not use a capital letter when the quoted material is a fragment or only a piece of the original material's complete sentence.</a:t>
            </a:r>
            <a:endParaRPr sz="2400">
              <a:latin typeface="Verdana"/>
              <a:ea typeface="Verdana"/>
              <a:cs typeface="Verdana"/>
              <a:sym typeface="Verdana"/>
            </a:endParaRPr>
          </a:p>
          <a:p>
            <a:pPr lvl="0"/>
            <a:endParaRPr sz="2400">
              <a:latin typeface="Verdana"/>
              <a:ea typeface="Verdana"/>
              <a:cs typeface="Verdana"/>
              <a:sym typeface="Verdana"/>
            </a:endParaRPr>
          </a:p>
          <a:p>
            <a:pPr lvl="0"/>
            <a:r>
              <a:rPr sz="2400">
                <a:latin typeface="Courier New"/>
                <a:ea typeface="Courier New"/>
                <a:cs typeface="Courier New"/>
                <a:sym typeface="Courier New"/>
              </a:rPr>
              <a:t>Although Mr. Johnson has seen odd happenings on the farm, he stated that the spaceship </a:t>
            </a:r>
            <a:r>
              <a:rPr b="1" sz="3200">
                <a:latin typeface="Courier New"/>
                <a:ea typeface="Courier New"/>
                <a:cs typeface="Courier New"/>
                <a:sym typeface="Courier New"/>
              </a:rPr>
              <a:t>"c</a:t>
            </a:r>
            <a:r>
              <a:rPr sz="2400">
                <a:latin typeface="Courier New"/>
                <a:ea typeface="Courier New"/>
                <a:cs typeface="Courier New"/>
                <a:sym typeface="Courier New"/>
              </a:rPr>
              <a:t>ertainly takes the cake</a:t>
            </a:r>
            <a:r>
              <a:rPr b="1" sz="3200">
                <a:latin typeface="Courier New"/>
                <a:ea typeface="Courier New"/>
                <a:cs typeface="Courier New"/>
                <a:sym typeface="Courier New"/>
              </a:rPr>
              <a:t>"</a:t>
            </a:r>
            <a:r>
              <a:rPr sz="2400">
                <a:latin typeface="Courier New"/>
                <a:ea typeface="Courier New"/>
                <a:cs typeface="Courier New"/>
                <a:sym typeface="Courier New"/>
              </a:rPr>
              <a:t> when it comes to unexplainable activity.</a:t>
            </a:r>
          </a:p>
        </p:txBody>
      </p:sp>
      <p:pic>
        <p:nvPicPr>
          <p:cNvPr id="87" name="image5.png"/>
          <p:cNvPicPr/>
          <p:nvPr/>
        </p:nvPicPr>
        <p:blipFill>
          <a:blip r:embed="rId2">
            <a:extLst/>
          </a:blip>
          <a:stretch>
            <a:fillRect/>
          </a:stretch>
        </p:blipFill>
        <p:spPr>
          <a:xfrm>
            <a:off x="3733800" y="4592889"/>
            <a:ext cx="5257800" cy="2225803"/>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381000" y="304799"/>
            <a:ext cx="8382000" cy="322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000">
              <a:latin typeface="Verdana"/>
              <a:ea typeface="Verdana"/>
              <a:cs typeface="Verdana"/>
              <a:sym typeface="Verdana"/>
            </a:endParaRPr>
          </a:p>
          <a:p>
            <a:pPr lvl="0"/>
            <a:r>
              <a:rPr sz="2400">
                <a:latin typeface="Verdana"/>
                <a:ea typeface="Verdana"/>
                <a:cs typeface="Verdana"/>
                <a:sym typeface="Verdana"/>
              </a:rPr>
              <a:t>4. If a direct quotation is interrupted mid-sentence, do not capitalize the second part of the quotation.</a:t>
            </a:r>
            <a:endParaRPr sz="2400">
              <a:latin typeface="Verdana"/>
              <a:ea typeface="Verdana"/>
              <a:cs typeface="Verdana"/>
              <a:sym typeface="Verdana"/>
            </a:endParaRPr>
          </a:p>
          <a:p>
            <a:pPr lvl="0"/>
            <a:endParaRPr sz="2400">
              <a:latin typeface="Verdana"/>
              <a:ea typeface="Verdana"/>
              <a:cs typeface="Verdana"/>
              <a:sym typeface="Verdana"/>
            </a:endParaRPr>
          </a:p>
          <a:p>
            <a:pPr lvl="0"/>
            <a:r>
              <a:rPr b="1" sz="3200">
                <a:latin typeface="Courier New"/>
                <a:ea typeface="Courier New"/>
                <a:cs typeface="Courier New"/>
                <a:sym typeface="Courier New"/>
              </a:rPr>
              <a:t>"I </a:t>
            </a:r>
            <a:r>
              <a:rPr sz="2400">
                <a:latin typeface="Courier New"/>
                <a:ea typeface="Courier New"/>
                <a:cs typeface="Courier New"/>
                <a:sym typeface="Courier New"/>
              </a:rPr>
              <a:t>didn't see an actual alien being</a:t>
            </a:r>
            <a:r>
              <a:rPr b="1" sz="3200">
                <a:latin typeface="Courier New"/>
                <a:ea typeface="Courier New"/>
                <a:cs typeface="Courier New"/>
                <a:sym typeface="Courier New"/>
              </a:rPr>
              <a:t>,"</a:t>
            </a:r>
            <a:r>
              <a:rPr sz="2400">
                <a:latin typeface="Courier New"/>
                <a:ea typeface="Courier New"/>
                <a:cs typeface="Courier New"/>
                <a:sym typeface="Courier New"/>
              </a:rPr>
              <a:t> Mr. Johnson said, </a:t>
            </a:r>
            <a:r>
              <a:rPr b="1" sz="3200">
                <a:latin typeface="Courier New"/>
                <a:ea typeface="Courier New"/>
                <a:cs typeface="Courier New"/>
                <a:sym typeface="Courier New"/>
              </a:rPr>
              <a:t>"b</a:t>
            </a:r>
            <a:r>
              <a:rPr sz="2400">
                <a:latin typeface="Courier New"/>
                <a:ea typeface="Courier New"/>
                <a:cs typeface="Courier New"/>
                <a:sym typeface="Courier New"/>
              </a:rPr>
              <a:t>ut I sure wish I had.</a:t>
            </a:r>
            <a:r>
              <a:rPr b="1" sz="3200">
                <a:latin typeface="Courier New"/>
                <a:ea typeface="Courier New"/>
                <a:cs typeface="Courier New"/>
                <a:sym typeface="Courier New"/>
              </a:rPr>
              <a:t>"</a:t>
            </a:r>
          </a:p>
        </p:txBody>
      </p:sp>
      <p:pic>
        <p:nvPicPr>
          <p:cNvPr id="90" name="image6.png"/>
          <p:cNvPicPr/>
          <p:nvPr/>
        </p:nvPicPr>
        <p:blipFill>
          <a:blip r:embed="rId2">
            <a:extLst/>
          </a:blip>
          <a:stretch>
            <a:fillRect/>
          </a:stretch>
        </p:blipFill>
        <p:spPr>
          <a:xfrm>
            <a:off x="0" y="3628787"/>
            <a:ext cx="4191000" cy="2788921"/>
          </a:xfrm>
          <a:prstGeom prst="rect">
            <a:avLst/>
          </a:prstGeom>
          <a:ln w="12700">
            <a:miter lim="400000"/>
          </a:ln>
          <a:effectLst>
            <a:reflection blurRad="0" stA="30000" stPos="0" endA="0" endPos="40000" dist="0" dir="5400000" fadeDir="5400000" sx="100000" sy="-100000" kx="0" ky="0" algn="bl" rotWithShape="0"/>
          </a:effectLst>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381000" y="304799"/>
            <a:ext cx="8382000" cy="522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800"/>
          </a:p>
          <a:p>
            <a:pPr lvl="0"/>
            <a:r>
              <a:rPr sz="2400">
                <a:latin typeface="Verdana"/>
                <a:ea typeface="Verdana"/>
                <a:cs typeface="Verdana"/>
                <a:sym typeface="Verdana"/>
              </a:rPr>
              <a:t>5. In all the examples above, note how </a:t>
            </a:r>
            <a:r>
              <a:rPr b="1" sz="2800">
                <a:solidFill>
                  <a:srgbClr val="C00000"/>
                </a:solidFill>
                <a:latin typeface="Verdana"/>
                <a:ea typeface="Verdana"/>
                <a:cs typeface="Verdana"/>
                <a:sym typeface="Verdana"/>
              </a:rPr>
              <a:t>the period or comma punctuation always comes before the final quotation mark.</a:t>
            </a:r>
            <a:endParaRPr b="1" sz="2800">
              <a:solidFill>
                <a:srgbClr val="C00000"/>
              </a:solidFill>
              <a:latin typeface="Verdana"/>
              <a:ea typeface="Verdana"/>
              <a:cs typeface="Verdana"/>
              <a:sym typeface="Verdana"/>
            </a:endParaRPr>
          </a:p>
          <a:p>
            <a:pPr lvl="0"/>
            <a:endParaRPr b="1" sz="2800">
              <a:solidFill>
                <a:srgbClr val="C00000"/>
              </a:solidFill>
              <a:latin typeface="Verdana"/>
              <a:ea typeface="Verdana"/>
              <a:cs typeface="Verdana"/>
              <a:sym typeface="Verdana"/>
            </a:endParaRPr>
          </a:p>
          <a:p>
            <a:pPr lvl="0"/>
            <a:r>
              <a:rPr sz="2400">
                <a:latin typeface="Verdana"/>
                <a:ea typeface="Verdana"/>
                <a:cs typeface="Verdana"/>
                <a:sym typeface="Verdana"/>
              </a:rPr>
              <a:t>It is important to realize also</a:t>
            </a:r>
            <a:endParaRPr sz="2400">
              <a:latin typeface="Verdana"/>
              <a:ea typeface="Verdana"/>
              <a:cs typeface="Verdana"/>
              <a:sym typeface="Verdana"/>
            </a:endParaRPr>
          </a:p>
          <a:p>
            <a:pPr lvl="0"/>
            <a:r>
              <a:rPr sz="2400">
                <a:latin typeface="Verdana"/>
                <a:ea typeface="Verdana"/>
                <a:cs typeface="Verdana"/>
                <a:sym typeface="Verdana"/>
              </a:rPr>
              <a:t>That when you are using MLA </a:t>
            </a:r>
            <a:endParaRPr sz="2400">
              <a:latin typeface="Verdana"/>
              <a:ea typeface="Verdana"/>
              <a:cs typeface="Verdana"/>
              <a:sym typeface="Verdana"/>
            </a:endParaRPr>
          </a:p>
          <a:p>
            <a:pPr lvl="0"/>
            <a:r>
              <a:rPr sz="2400">
                <a:latin typeface="Verdana"/>
                <a:ea typeface="Verdana"/>
                <a:cs typeface="Verdana"/>
                <a:sym typeface="Verdana"/>
              </a:rPr>
              <a:t>or some other form of</a:t>
            </a:r>
            <a:endParaRPr sz="2400">
              <a:latin typeface="Verdana"/>
              <a:ea typeface="Verdana"/>
              <a:cs typeface="Verdana"/>
              <a:sym typeface="Verdana"/>
            </a:endParaRPr>
          </a:p>
          <a:p>
            <a:pPr lvl="0"/>
            <a:r>
              <a:rPr sz="2400">
                <a:latin typeface="Verdana"/>
                <a:ea typeface="Verdana"/>
                <a:cs typeface="Verdana"/>
                <a:sym typeface="Verdana"/>
              </a:rPr>
              <a:t>documentation, this </a:t>
            </a:r>
            <a:endParaRPr sz="2400">
              <a:latin typeface="Verdana"/>
              <a:ea typeface="Verdana"/>
              <a:cs typeface="Verdana"/>
              <a:sym typeface="Verdana"/>
            </a:endParaRPr>
          </a:p>
          <a:p>
            <a:pPr lvl="0"/>
            <a:r>
              <a:rPr sz="2400">
                <a:latin typeface="Verdana"/>
                <a:ea typeface="Verdana"/>
                <a:cs typeface="Verdana"/>
                <a:sym typeface="Verdana"/>
              </a:rPr>
              <a:t>punctuation rule may change.</a:t>
            </a:r>
            <a:endParaRPr sz="2400">
              <a:latin typeface="Verdana"/>
              <a:ea typeface="Verdana"/>
              <a:cs typeface="Verdana"/>
              <a:sym typeface="Verdana"/>
            </a:endParaRPr>
          </a:p>
        </p:txBody>
      </p:sp>
      <p:pic>
        <p:nvPicPr>
          <p:cNvPr id="93" name="image7.png"/>
          <p:cNvPicPr/>
          <p:nvPr/>
        </p:nvPicPr>
        <p:blipFill>
          <a:blip r:embed="rId2">
            <a:extLst/>
          </a:blip>
          <a:stretch>
            <a:fillRect/>
          </a:stretch>
        </p:blipFill>
        <p:spPr>
          <a:xfrm>
            <a:off x="5486400" y="2992789"/>
            <a:ext cx="3490211" cy="3725801"/>
          </a:xfrm>
          <a:prstGeom prst="rect">
            <a:avLst/>
          </a:prstGeom>
          <a:ln w="127000" cap="sq">
            <a:solidFill/>
            <a:miter/>
          </a:ln>
          <a:effectLst>
            <a:outerShdw sx="100000" sy="100000" kx="0" ky="0" algn="b" rotWithShape="0" blurRad="63500" dist="50800" dir="2700000">
              <a:srgbClr val="000000">
                <a:alpha val="40000"/>
              </a:srgbClr>
            </a:outerShdw>
          </a:effectLst>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nvSpPr>
        <p:spPr>
          <a:xfrm>
            <a:off x="381000" y="304799"/>
            <a:ext cx="8382000" cy="585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Direct Quotations</a:t>
            </a:r>
            <a:endParaRPr b="1" sz="5400">
              <a:solidFill>
                <a:srgbClr val="603C14"/>
              </a:solidFill>
              <a:latin typeface="Georgia"/>
              <a:ea typeface="Georgia"/>
              <a:cs typeface="Georgia"/>
              <a:sym typeface="Georgia"/>
            </a:endParaRPr>
          </a:p>
          <a:p>
            <a:pPr lvl="0"/>
            <a:endParaRPr sz="2800"/>
          </a:p>
          <a:p>
            <a:pPr lvl="0"/>
            <a:r>
              <a:rPr sz="2400"/>
              <a:t>6. Quotations are most effective if you use them sparingly and keep them relatively short. Too many quotations in a research paper will get you accused of not producing original thought or material (they may also bore a reader who wants to know primarily what YOU have to say on the subject).</a:t>
            </a:r>
            <a:endParaRPr sz="2400"/>
          </a:p>
          <a:p>
            <a:pPr lvl="0"/>
            <a:endParaRPr sz="2800"/>
          </a:p>
          <a:p>
            <a:pPr lvl="0"/>
            <a:endParaRPr sz="2800"/>
          </a:p>
          <a:p>
            <a:pPr lvl="0"/>
            <a:r>
              <a:rPr sz="2800">
                <a:solidFill>
                  <a:srgbClr val="C00000"/>
                </a:solidFill>
              </a:rPr>
              <a:t>Quote from the text, but </a:t>
            </a:r>
            <a:endParaRPr sz="2800">
              <a:solidFill>
                <a:srgbClr val="C00000"/>
              </a:solidFill>
            </a:endParaRPr>
          </a:p>
          <a:p>
            <a:pPr lvl="0"/>
            <a:r>
              <a:rPr sz="2800">
                <a:solidFill>
                  <a:srgbClr val="C00000"/>
                </a:solidFill>
              </a:rPr>
              <a:t>don’t cut and paste so that </a:t>
            </a:r>
            <a:endParaRPr sz="2800">
              <a:solidFill>
                <a:srgbClr val="C00000"/>
              </a:solidFill>
            </a:endParaRPr>
          </a:p>
          <a:p>
            <a:pPr lvl="0"/>
            <a:r>
              <a:rPr sz="2800">
                <a:solidFill>
                  <a:srgbClr val="C00000"/>
                </a:solidFill>
              </a:rPr>
              <a:t>someone else’s words speak for </a:t>
            </a:r>
            <a:endParaRPr sz="2800">
              <a:solidFill>
                <a:srgbClr val="C00000"/>
              </a:solidFill>
            </a:endParaRPr>
          </a:p>
          <a:p>
            <a:pPr lvl="0"/>
            <a:r>
              <a:rPr sz="2800">
                <a:solidFill>
                  <a:srgbClr val="C00000"/>
                </a:solidFill>
              </a:rPr>
              <a:t>you. </a:t>
            </a:r>
          </a:p>
        </p:txBody>
      </p:sp>
      <p:pic>
        <p:nvPicPr>
          <p:cNvPr id="96" name="image8.png"/>
          <p:cNvPicPr/>
          <p:nvPr/>
        </p:nvPicPr>
        <p:blipFill>
          <a:blip r:embed="rId3">
            <a:extLst/>
          </a:blip>
          <a:stretch>
            <a:fillRect/>
          </a:stretch>
        </p:blipFill>
        <p:spPr>
          <a:xfrm>
            <a:off x="6083300" y="3545909"/>
            <a:ext cx="2679700" cy="308349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nvSpPr>
        <p:spPr>
          <a:xfrm>
            <a:off x="381000" y="304799"/>
            <a:ext cx="8382000" cy="209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5400">
                <a:solidFill>
                  <a:srgbClr val="603C14"/>
                </a:solidFill>
                <a:latin typeface="Georgia"/>
                <a:ea typeface="Georgia"/>
                <a:cs typeface="Georgia"/>
                <a:sym typeface="Georgia"/>
              </a:rPr>
              <a:t>Indirect Quotations</a:t>
            </a:r>
            <a:endParaRPr b="1" sz="5400">
              <a:solidFill>
                <a:srgbClr val="603C14"/>
              </a:solidFill>
              <a:latin typeface="Georgia"/>
              <a:ea typeface="Georgia"/>
              <a:cs typeface="Georgia"/>
              <a:sym typeface="Georgia"/>
            </a:endParaRPr>
          </a:p>
          <a:p>
            <a:pPr lvl="0"/>
            <a:endParaRPr sz="2800"/>
          </a:p>
          <a:p>
            <a:pPr lvl="0"/>
            <a:endParaRPr sz="2800"/>
          </a:p>
        </p:txBody>
      </p:sp>
      <p:sp>
        <p:nvSpPr>
          <p:cNvPr id="101" name="Shape 101"/>
          <p:cNvSpPr/>
          <p:nvPr/>
        </p:nvSpPr>
        <p:spPr>
          <a:xfrm>
            <a:off x="266700" y="1523999"/>
            <a:ext cx="8610600" cy="358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1200">
              <a:latin typeface="Calibri"/>
              <a:ea typeface="Calibri"/>
              <a:cs typeface="Calibri"/>
              <a:sym typeface="Calibri"/>
            </a:endParaRPr>
          </a:p>
          <a:p>
            <a:pPr lvl="0"/>
            <a:r>
              <a:rPr sz="2400">
                <a:latin typeface="Calibri"/>
                <a:ea typeface="Calibri"/>
                <a:cs typeface="Calibri"/>
                <a:sym typeface="Calibri"/>
              </a:rPr>
              <a:t>Indirect quotations are not exact wordings but rather rephrasings or summaries of another person's words. In this case, it is not necessary to use quotation marks. However, indirect quotations still require proper citations, and you will be </a:t>
            </a:r>
            <a:r>
              <a:rPr b="1" sz="2400">
                <a:solidFill>
                  <a:srgbClr val="C00000"/>
                </a:solidFill>
                <a:latin typeface="Calibri"/>
                <a:ea typeface="Calibri"/>
                <a:cs typeface="Calibri"/>
                <a:sym typeface="Calibri"/>
              </a:rPr>
              <a:t>committing</a:t>
            </a:r>
            <a:r>
              <a:rPr sz="2400">
                <a:latin typeface="Calibri"/>
                <a:ea typeface="Calibri"/>
                <a:cs typeface="Calibri"/>
                <a:sym typeface="Calibri"/>
              </a:rPr>
              <a:t> </a:t>
            </a:r>
            <a:r>
              <a:rPr b="1" sz="3200">
                <a:solidFill>
                  <a:srgbClr val="C00000"/>
                </a:solidFill>
                <a:latin typeface="Calibri"/>
                <a:ea typeface="Calibri"/>
                <a:cs typeface="Calibri"/>
                <a:sym typeface="Calibri"/>
              </a:rPr>
              <a:t>plagiarism</a:t>
            </a:r>
            <a:r>
              <a:rPr sz="2400">
                <a:latin typeface="Calibri"/>
                <a:ea typeface="Calibri"/>
                <a:cs typeface="Calibri"/>
                <a:sym typeface="Calibri"/>
              </a:rPr>
              <a:t> if you fail to do so.</a:t>
            </a:r>
            <a:endParaRPr sz="2400">
              <a:latin typeface="Calibri"/>
              <a:ea typeface="Calibri"/>
              <a:cs typeface="Calibri"/>
              <a:sym typeface="Calibri"/>
            </a:endParaRPr>
          </a:p>
          <a:p>
            <a:pPr lvl="0"/>
            <a:endParaRPr sz="2400">
              <a:latin typeface="Calibri"/>
              <a:ea typeface="Calibri"/>
              <a:cs typeface="Calibri"/>
              <a:sym typeface="Calibri"/>
            </a:endParaRPr>
          </a:p>
          <a:p>
            <a:pPr lvl="0"/>
            <a:r>
              <a:rPr sz="2400">
                <a:latin typeface="Calibri"/>
                <a:ea typeface="Calibri"/>
                <a:cs typeface="Calibri"/>
                <a:sym typeface="Calibri"/>
              </a:rPr>
              <a:t>Mr. Johnson, a local farmer, reported last night </a:t>
            </a:r>
            <a:endParaRPr sz="2400">
              <a:latin typeface="Calibri"/>
              <a:ea typeface="Calibri"/>
              <a:cs typeface="Calibri"/>
              <a:sym typeface="Calibri"/>
            </a:endParaRPr>
          </a:p>
          <a:p>
            <a:pPr lvl="0"/>
            <a:r>
              <a:rPr sz="2400">
                <a:latin typeface="Calibri"/>
                <a:ea typeface="Calibri"/>
                <a:cs typeface="Calibri"/>
                <a:sym typeface="Calibri"/>
              </a:rPr>
              <a:t>that he saw an alien spaceship on his own </a:t>
            </a:r>
            <a:endParaRPr sz="2400">
              <a:latin typeface="Calibri"/>
              <a:ea typeface="Calibri"/>
              <a:cs typeface="Calibri"/>
              <a:sym typeface="Calibri"/>
            </a:endParaRPr>
          </a:p>
          <a:p>
            <a:pPr lvl="0"/>
            <a:r>
              <a:rPr sz="2400">
                <a:latin typeface="Calibri"/>
                <a:ea typeface="Calibri"/>
                <a:cs typeface="Calibri"/>
                <a:sym typeface="Calibri"/>
              </a:rPr>
              <a:t>property.</a:t>
            </a:r>
          </a:p>
        </p:txBody>
      </p:sp>
      <p:pic>
        <p:nvPicPr>
          <p:cNvPr id="102" name="image9.png"/>
          <p:cNvPicPr/>
          <p:nvPr/>
        </p:nvPicPr>
        <p:blipFill>
          <a:blip r:embed="rId3">
            <a:extLst/>
          </a:blip>
          <a:stretch>
            <a:fillRect/>
          </a:stretch>
        </p:blipFill>
        <p:spPr>
          <a:xfrm>
            <a:off x="6696312" y="3429000"/>
            <a:ext cx="2180988" cy="32766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E67C8"/>
      </a:accent1>
      <a:accent2>
        <a:srgbClr val="5ECCF3"/>
      </a:accent2>
      <a:accent3>
        <a:srgbClr val="A7EA52"/>
      </a:accent3>
      <a:accent4>
        <a:srgbClr val="5DCEAF"/>
      </a:accent4>
      <a:accent5>
        <a:srgbClr val="FF8021"/>
      </a:accent5>
      <a:accent6>
        <a:srgbClr val="F1412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2984" dir="5400000">
              <a:srgbClr val="000000">
                <a:alpha val="45000"/>
              </a:srgbClr>
            </a:outerShdw>
          </a:effectLst>
        </a:effectStyle>
        <a:effectStyle>
          <a:effectLst>
            <a:outerShdw sx="100000" sy="100000" kx="0" ky="0" algn="b" rotWithShape="0" blurRad="38100" dist="22984" dir="5400000">
              <a:srgbClr val="000000">
                <a:alpha val="45000"/>
              </a:srgbClr>
            </a:outerShdw>
          </a:effectLst>
        </a:effectStyle>
        <a:effectStyle>
          <a:effectLst>
            <a:outerShdw sx="100000" sy="100000" kx="0" ky="0" algn="b" rotWithShape="0" blurRad="63500" dist="50800" dir="5400000">
              <a:srgbClr val="000000">
                <a:alpha val="2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293E8E"/>
          </a:solidFill>
          <a:prstDash val="solid"/>
          <a:bevel/>
        </a:ln>
        <a:effectLst>
          <a:outerShdw sx="100000" sy="100000" kx="0" ky="0" algn="b" rotWithShape="0" blurRad="38100" dist="22984"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293E8E"/>
          </a:solidFill>
          <a:prstDash val="solid"/>
          <a:bevel/>
        </a:ln>
        <a:effectLst>
          <a:outerShdw sx="100000" sy="100000" kx="0" ky="0" algn="b" rotWithShape="0" blurRad="63500" dist="50800" dir="5400000">
            <a:srgbClr val="000000">
              <a:alpha val="2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E67C8"/>
      </a:accent1>
      <a:accent2>
        <a:srgbClr val="5ECCF3"/>
      </a:accent2>
      <a:accent3>
        <a:srgbClr val="A7EA52"/>
      </a:accent3>
      <a:accent4>
        <a:srgbClr val="5DCEAF"/>
      </a:accent4>
      <a:accent5>
        <a:srgbClr val="FF8021"/>
      </a:accent5>
      <a:accent6>
        <a:srgbClr val="F1412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2984" dir="5400000">
              <a:srgbClr val="000000">
                <a:alpha val="45000"/>
              </a:srgbClr>
            </a:outerShdw>
          </a:effectLst>
        </a:effectStyle>
        <a:effectStyle>
          <a:effectLst>
            <a:outerShdw sx="100000" sy="100000" kx="0" ky="0" algn="b" rotWithShape="0" blurRad="38100" dist="22984" dir="5400000">
              <a:srgbClr val="000000">
                <a:alpha val="45000"/>
              </a:srgbClr>
            </a:outerShdw>
          </a:effectLst>
        </a:effectStyle>
        <a:effectStyle>
          <a:effectLst>
            <a:outerShdw sx="100000" sy="100000" kx="0" ky="0" algn="b" rotWithShape="0" blurRad="63500" dist="50800" dir="5400000">
              <a:srgbClr val="000000">
                <a:alpha val="2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293E8E"/>
          </a:solidFill>
          <a:prstDash val="solid"/>
          <a:bevel/>
        </a:ln>
        <a:effectLst>
          <a:outerShdw sx="100000" sy="100000" kx="0" ky="0" algn="b" rotWithShape="0" blurRad="38100" dist="22984"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293E8E"/>
          </a:solidFill>
          <a:prstDash val="solid"/>
          <a:bevel/>
        </a:ln>
        <a:effectLst>
          <a:outerShdw sx="100000" sy="100000" kx="0" ky="0" algn="b" rotWithShape="0" blurRad="63500" dist="50800" dir="5400000">
            <a:srgbClr val="000000">
              <a:alpha val="2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